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308" r:id="rId3"/>
    <p:sldId id="307" r:id="rId4"/>
    <p:sldId id="321" r:id="rId5"/>
    <p:sldId id="309" r:id="rId6"/>
    <p:sldId id="322" r:id="rId7"/>
    <p:sldId id="320" r:id="rId8"/>
    <p:sldId id="335" r:id="rId9"/>
    <p:sldId id="323" r:id="rId10"/>
    <p:sldId id="324" r:id="rId11"/>
    <p:sldId id="325" r:id="rId12"/>
    <p:sldId id="314" r:id="rId13"/>
    <p:sldId id="315" r:id="rId14"/>
    <p:sldId id="332" r:id="rId15"/>
    <p:sldId id="329" r:id="rId16"/>
    <p:sldId id="316" r:id="rId17"/>
    <p:sldId id="317" r:id="rId18"/>
    <p:sldId id="33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8699D-DC96-415E-B22F-138C68D358C1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5EFA2-3A35-40DD-BAC2-771CEFAFD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F501C-7EB3-4FB8-A90B-B8F2333A3C27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2767-7800-46E5-BB7D-6132BC0C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2398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8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3201" y="90152"/>
            <a:ext cx="4980064" cy="7271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857364"/>
            <a:ext cx="8892480" cy="211183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000" b="1" i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ru-RU" sz="3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Как помочь подростку выбрать профессию</a:t>
            </a:r>
          </a:p>
          <a:p>
            <a:pPr algn="ctr">
              <a:defRPr/>
            </a:pPr>
            <a:endParaRPr lang="ru-RU" sz="3000" b="1" i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143372" y="4643446"/>
            <a:ext cx="4857784" cy="208696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Л. В. </a:t>
            </a:r>
            <a:r>
              <a:rPr lang="ru-RU" sz="2000" b="1" i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Крышнева</a:t>
            </a:r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</a:p>
          <a:p>
            <a:pPr algn="r">
              <a:defRPr/>
            </a:pPr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учитель русского языка и литературы государственного учреждения образования, </a:t>
            </a:r>
          </a:p>
          <a:p>
            <a:pPr algn="r">
              <a:defRPr/>
            </a:pPr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учитель, выполняющий функции </a:t>
            </a:r>
          </a:p>
          <a:p>
            <a:pPr algn="r">
              <a:defRPr/>
            </a:pPr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классного руководителя,</a:t>
            </a:r>
          </a:p>
          <a:p>
            <a:pPr algn="r">
              <a:defRPr/>
            </a:pPr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«</a:t>
            </a:r>
            <a:r>
              <a:rPr lang="ru-RU" sz="2000" b="1" i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Рясненская</a:t>
            </a:r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 средняя школа» </a:t>
            </a:r>
          </a:p>
          <a:p>
            <a:pPr>
              <a:defRPr/>
            </a:pPr>
            <a:r>
              <a:rPr lang="ru-RU" sz="2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286124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  <a:ea typeface="+mj-ea"/>
                <a:cs typeface="+mj-cs"/>
              </a:rPr>
              <a:t>Родители учащихся I</a:t>
            </a:r>
            <a:r>
              <a:rPr lang="en-US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  <a:ea typeface="+mj-ea"/>
                <a:cs typeface="+mj-cs"/>
              </a:rPr>
              <a:t>X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  <a:ea typeface="+mj-ea"/>
                <a:cs typeface="+mj-cs"/>
              </a:rPr>
              <a:t> класса, 3-я четверть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80966" y="574271"/>
            <a:ext cx="8136904" cy="83279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Родительское собрание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34577" y="857233"/>
            <a:ext cx="8501122" cy="100013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2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38576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5875"/>
            <a:ext cx="913923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16310" y="-15926"/>
            <a:ext cx="5740438" cy="110991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НАБЛЮДЕНИЕ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66328" y="1922926"/>
            <a:ext cx="4250028" cy="76335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ЗАНИМАЕТСЯ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504" y="1841366"/>
            <a:ext cx="3456384" cy="71472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ОТНОСИТСЯ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46367" y="1706661"/>
            <a:ext cx="2845913" cy="34873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783334" y="419310"/>
            <a:ext cx="2524969" cy="113748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КАК</a:t>
            </a:r>
            <a:r>
              <a:rPr lang="ru-RU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6" name="Picture 11" descr="C:\Users\User\Desktop\Why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0480" t="10495" r="21841" b="11364"/>
          <a:stretch/>
        </p:blipFill>
        <p:spPr bwMode="auto">
          <a:xfrm>
            <a:off x="6912024" y="488167"/>
            <a:ext cx="792088" cy="124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121353" y="2581848"/>
            <a:ext cx="4250028" cy="76335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ПОСЕЩАЕТ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4267791" y="3498782"/>
            <a:ext cx="4250028" cy="76335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МОТИВЫ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045974" y="3504683"/>
            <a:ext cx="2351897" cy="76742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ПЛАНЫ</a:t>
            </a:r>
          </a:p>
        </p:txBody>
      </p:sp>
      <p:sp>
        <p:nvSpPr>
          <p:cNvPr id="29" name="Овал 28"/>
          <p:cNvSpPr/>
          <p:nvPr/>
        </p:nvSpPr>
        <p:spPr>
          <a:xfrm>
            <a:off x="474767" y="3907525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3591466" y="5628457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1697164" y="4168774"/>
            <a:ext cx="2763993" cy="76742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УСЛОВИЯ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4783335" y="4185106"/>
            <a:ext cx="3287514" cy="76742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СОСТОЯНИЕ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4546242" y="5203066"/>
            <a:ext cx="3245315" cy="7800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СДЕЛАНО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4461157" y="5894051"/>
            <a:ext cx="3330400" cy="76742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ОКАЗАТЬ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316288" y="1625352"/>
            <a:ext cx="0" cy="103778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835696" y="1716970"/>
            <a:ext cx="2398936" cy="29141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891222" y="1032719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44" name="Выгнутая влево стрелка 43"/>
          <p:cNvSpPr/>
          <p:nvPr/>
        </p:nvSpPr>
        <p:spPr>
          <a:xfrm>
            <a:off x="1135063" y="3719513"/>
            <a:ext cx="731837" cy="1216025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право стрелка 45"/>
          <p:cNvSpPr/>
          <p:nvPr/>
        </p:nvSpPr>
        <p:spPr>
          <a:xfrm>
            <a:off x="7950200" y="3678238"/>
            <a:ext cx="731838" cy="121602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4592140" y="5385808"/>
            <a:ext cx="339899" cy="1198632"/>
          </a:xfrm>
          <a:prstGeom prst="leftBrace">
            <a:avLst/>
          </a:prstGeom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39237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16310" y="-15926"/>
            <a:ext cx="5740438" cy="110991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II </a:t>
            </a:r>
            <a:r>
              <a:rPr lang="ru-RU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СТУПЕНЬ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 rot="21074561">
            <a:off x="402907" y="95847"/>
            <a:ext cx="596201" cy="633513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В</a:t>
            </a:r>
          </a:p>
          <a:p>
            <a:pPr>
              <a:defRPr/>
            </a:pPr>
            <a:endParaRPr lang="ru-RU" sz="2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anose="02010803020104030203" pitchFamily="2" charset="-79"/>
            </a:endParaRP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 м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и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р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е</a:t>
            </a:r>
          </a:p>
          <a:p>
            <a:pPr>
              <a:defRPr/>
            </a:pPr>
            <a:endParaRPr lang="ru-RU" sz="2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anose="02010803020104030203" pitchFamily="2" charset="-79"/>
            </a:endParaRP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р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ф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е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и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й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 rot="21074561">
            <a:off x="981191" y="2753037"/>
            <a:ext cx="6943960" cy="5524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Профессии, которые мы выбираем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 rot="21074561">
            <a:off x="491531" y="908106"/>
            <a:ext cx="7229281" cy="5524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Профессиональный рост или карьера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 rot="21074561">
            <a:off x="993546" y="1855073"/>
            <a:ext cx="6445949" cy="5524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Наши профессиональные дороги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 rot="21074561">
            <a:off x="7944671" y="271577"/>
            <a:ext cx="596201" cy="63551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В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а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ж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е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н</a:t>
            </a:r>
          </a:p>
          <a:p>
            <a:pPr>
              <a:defRPr/>
            </a:pPr>
            <a:endParaRPr lang="ru-RU" sz="2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anose="02010803020104030203" pitchFamily="2" charset="-79"/>
            </a:endParaRP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 в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ы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б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Р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к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а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ж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д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г</a:t>
            </a:r>
          </a:p>
          <a:p>
            <a:pPr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 rot="21074561">
            <a:off x="1293164" y="3695833"/>
            <a:ext cx="6445949" cy="5524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Профессий много в мире есть …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2171243" y="4762848"/>
            <a:ext cx="2330014" cy="7800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ЗАЧЕМ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1889548" y="5541526"/>
            <a:ext cx="2571386" cy="7800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КАКИЕ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5147934" y="4762848"/>
            <a:ext cx="3245315" cy="7800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КАКИМИ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5193791" y="5516969"/>
            <a:ext cx="3245315" cy="7800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КАК</a:t>
            </a:r>
          </a:p>
        </p:txBody>
      </p:sp>
      <p:pic>
        <p:nvPicPr>
          <p:cNvPr id="15" name="Picture 11" descr="C:\Users\User\Desktop\Why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0480" t="10495" r="21841" b="11364"/>
          <a:stretch/>
        </p:blipFill>
        <p:spPr bwMode="auto">
          <a:xfrm>
            <a:off x="4572000" y="4786322"/>
            <a:ext cx="79208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392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62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Разминка «Угадай профессию»</a:t>
            </a:r>
            <a:b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768" y="5923190"/>
            <a:ext cx="874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None/>
            </a:pPr>
            <a:r>
              <a:rPr lang="ru-RU" sz="24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Это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специалист по написанию речей, докладов и других текстов публичных выступлений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768" y="4534218"/>
            <a:ext cx="87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buNone/>
            </a:pPr>
            <a:r>
              <a:rPr lang="ru-RU" sz="24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Он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занимается всякой всячиной: от мытья окон и ремонта кондиционеров, застекления окон до поздравления и розыгрыша людей.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768" y="2717525"/>
            <a:ext cx="8743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buNone/>
            </a:pPr>
            <a:r>
              <a:rPr lang="ru-RU" sz="24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Это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дегустаторы чая. Они выпивают по 50-60 чашек разных образцов чая в день. А затем выносят свой вердикт этому тонизирующему напитку. От них зависит, куда он попадает.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768" y="1270163"/>
            <a:ext cx="87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buNone/>
            </a:pPr>
            <a:r>
              <a:rPr lang="ru-RU" sz="24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Это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специалист, который изготавливает парики, усы и т. п. Такие востребованные вещи в театрах, парикмахерских.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873342"/>
            <a:ext cx="225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Пастижер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329695"/>
            <a:ext cx="2321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Титестеры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4122614"/>
            <a:ext cx="5046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Промышленный альпинист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556884"/>
            <a:ext cx="2567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Спичрайтер 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392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33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Сурдопереводчик</a:t>
            </a:r>
            <a:r>
              <a:rPr lang="ru-RU" sz="3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 </a:t>
            </a:r>
          </a:p>
          <a:p>
            <a:r>
              <a:rPr lang="ru-RU" sz="35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Профессиональный перевод с  языка жестов, с помощью которого и происходит общение с глухими людьми.</a:t>
            </a:r>
          </a:p>
          <a:p>
            <a:pPr lvl="0"/>
            <a:r>
              <a:rPr lang="ru-RU" sz="3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Клакер</a:t>
            </a:r>
          </a:p>
          <a:p>
            <a:r>
              <a:rPr lang="ru-RU" sz="35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Это наемный зритель, </a:t>
            </a:r>
            <a:r>
              <a:rPr lang="ru-RU" sz="3500" b="1" i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хлопатель</a:t>
            </a:r>
            <a:r>
              <a:rPr lang="ru-RU" sz="35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 в ладоши.</a:t>
            </a:r>
          </a:p>
          <a:p>
            <a:r>
              <a:rPr lang="ru-RU" sz="33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Блоггер</a:t>
            </a:r>
            <a:r>
              <a:rPr lang="ru-RU" sz="3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 </a:t>
            </a:r>
          </a:p>
          <a:p>
            <a:r>
              <a:rPr lang="ru-RU" sz="35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Человек, ведущий свой интернет-журнал, </a:t>
            </a:r>
            <a:r>
              <a:rPr lang="ru-RU" sz="3500" b="1" i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онлайн-дневник</a:t>
            </a:r>
            <a:r>
              <a:rPr lang="ru-RU" sz="35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, ежедневно пополняющий его записями.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Разминка «Угадай профессию»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392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5057775"/>
            <a:ext cx="82105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4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571472" y="3143248"/>
            <a:ext cx="8229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kern="0" dirty="0" smtClean="0"/>
              <a:t/>
            </a:r>
            <a:br>
              <a:rPr lang="ru-RU" altLang="ru-RU" sz="3200" kern="0" dirty="0" smtClean="0"/>
            </a:br>
            <a:r>
              <a:rPr lang="ru-RU" alt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Знание того, что хочет ваш ребенок, и понимание того, как помочь этого ему</a:t>
            </a:r>
            <a:br>
              <a:rPr lang="ru-RU" alt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alt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добиться, – это ключ к успеху</a:t>
            </a:r>
            <a:r>
              <a:rPr lang="ru-RU" altLang="ru-RU" sz="4000" b="1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4338" name="Picture 2" descr="http://healthcareexaminer.com/wp-content/uploads/2014/09/happy_family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5143536" cy="37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392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34011"/>
            <a:ext cx="3347864" cy="110991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7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ИТОГ</a:t>
            </a:r>
            <a:r>
              <a:rPr lang="ru-RU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3" name="Picture 11" descr="C:\Users\User\Desktop\Why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0480" t="10495" r="21841" b="11364"/>
          <a:stretch/>
        </p:blipFill>
        <p:spPr bwMode="auto">
          <a:xfrm>
            <a:off x="3059832" y="125197"/>
            <a:ext cx="792088" cy="124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248569" y="1880119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61418"/>
                </a:solidFill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159371" y="1860172"/>
            <a:ext cx="2520280" cy="83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5400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ВЫБОР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971881" y="1860172"/>
            <a:ext cx="3649134" cy="83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5400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ОБУЧЕНИЕ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40062" y="2892197"/>
            <a:ext cx="5239540" cy="83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5400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СПЕЦИАЛИСТ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119664" y="2849161"/>
            <a:ext cx="2700808" cy="83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5400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РАБОТА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151054" y="3917629"/>
            <a:ext cx="3191575" cy="83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5400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ЧЕЛОВЕК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14810" y="1857364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61418"/>
                </a:solidFill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237870" y="2904736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61418"/>
                </a:solidFill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5429256" y="2857496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61418"/>
                </a:solidFill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2428860" y="3929066"/>
            <a:ext cx="676325" cy="7092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61418"/>
                </a:solidFill>
                <a:cs typeface="Aharoni" panose="02010803020104030203" pitchFamily="2" charset="-79"/>
              </a:rPr>
              <a:t>5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00760" y="4695329"/>
            <a:ext cx="3143240" cy="2162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8458" name="Рисунок 28" descr="C:\Documents and Settings\Admin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 l="122"/>
          <a:stretch>
            <a:fillRect/>
          </a:stretch>
        </p:blipFill>
        <p:spPr bwMode="auto">
          <a:xfrm>
            <a:off x="3071802" y="4643438"/>
            <a:ext cx="2857487" cy="221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59" name="Picture 1" descr="C:\Documents and Settings\Admin\Рабочий стол\29013.png"/>
          <p:cNvPicPr>
            <a:picLocks noChangeAspect="1" noChangeArrowheads="1"/>
          </p:cNvPicPr>
          <p:nvPr/>
        </p:nvPicPr>
        <p:blipFill>
          <a:blip r:embed="rId6" cstate="print"/>
          <a:srcRect t="28391" b="16975"/>
          <a:stretch>
            <a:fillRect/>
          </a:stretch>
        </p:blipFill>
        <p:spPr bwMode="auto">
          <a:xfrm>
            <a:off x="0" y="4714875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392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РЕФЛЕКСИЯ</a:t>
            </a:r>
            <a:b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СИНКВЕЙН</a:t>
            </a:r>
          </a:p>
          <a:p>
            <a:pPr algn="ctr">
              <a:buNone/>
            </a:pPr>
            <a:endParaRPr lang="ru-RU" sz="1200" b="1" dirty="0" smtClean="0">
              <a:ln w="11430"/>
              <a:solidFill>
                <a:srgbClr val="BF5B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ПРОФЕССИЯ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ПОПУЛЯРНАЯ, ВОСТРЕБОВАННАЯ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ИЗУЧАЕТСЯ, СОВЕРШЕНСТВУЕТСЯ, ПОЗНАЕТСЯ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СТАНОВИТСЯ ОСНОВНОЙ ДЕЯТЕЛЬНОСТЬЮ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BF5B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rPr>
              <a:t>СПЕЦИАЛЬНОСТЬ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392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778" y="1928802"/>
            <a:ext cx="47863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Настоящий успех –  </a:t>
            </a:r>
          </a:p>
          <a:p>
            <a:r>
              <a:rPr lang="ru-RU" altLang="ru-RU" sz="32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это найти дело своей жизни в работе, которую ты любишь.</a:t>
            </a:r>
          </a:p>
          <a:p>
            <a:endParaRPr lang="ru-RU" sz="16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ru-RU" altLang="ru-RU" sz="32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                       </a:t>
            </a:r>
            <a:r>
              <a:rPr lang="ru-RU" alt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Д. </a:t>
            </a:r>
            <a:r>
              <a:rPr lang="ru-RU" altLang="ru-RU" sz="2400" b="1" kern="0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Маккалоу</a:t>
            </a:r>
            <a:r>
              <a:rPr lang="ru-RU" alt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 </a:t>
            </a:r>
          </a:p>
        </p:txBody>
      </p:sp>
      <p:pic>
        <p:nvPicPr>
          <p:cNvPr id="6145" name="Picture 1" descr="C:\Documents and Settings\Admin\Рабочий стол\Davidmcculloug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383" r="10047"/>
          <a:stretch>
            <a:fillRect/>
          </a:stretch>
        </p:blipFill>
        <p:spPr bwMode="auto">
          <a:xfrm>
            <a:off x="142844" y="1071546"/>
            <a:ext cx="3929090" cy="48831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" y="-50800"/>
            <a:ext cx="91392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428604"/>
            <a:ext cx="792088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Уважаемые родители!</a:t>
            </a:r>
          </a:p>
          <a:p>
            <a:endParaRPr lang="ru-RU" sz="20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Успехов и самых высоких результатов в грамотном и правильном совместном выборе профессии Вашего будущего выпускника-старшеклассника и родительского семейного Совета!</a:t>
            </a:r>
          </a:p>
          <a:p>
            <a:pPr algn="r"/>
            <a:endParaRPr lang="ru-RU" sz="11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Ваш классный руководитель</a:t>
            </a:r>
            <a:endParaRPr lang="ru-RU" sz="3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2" descr="8dd8979ddff0244930fe80da20b60aaa">
            <a:hlinkClick r:id="rId3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214950"/>
            <a:ext cx="5286412" cy="125253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5875"/>
            <a:ext cx="913923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hikardos.ru/text/konspekt-nod-kommunikaciya-razvitie-rechi-znakometese-poet-val/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328611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285720" y="785794"/>
            <a:ext cx="5429250" cy="52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endParaRPr lang="ru-RU" altLang="ru-RU" sz="2400" b="1" kern="0" dirty="0" smtClean="0">
              <a:solidFill>
                <a:srgbClr val="C00000"/>
              </a:solidFill>
              <a:latin typeface="Book Antiqua" panose="02040602050305030304" pitchFamily="18" charset="0"/>
              <a:ea typeface="+mj-ea"/>
            </a:endParaRP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Подростки решают судьбы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Серьёзных взрослых людей.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В своих одиноких прогулках, 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В компании шумной своей.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Они намечают цели, 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Они выбирают пути.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От этого выбора взрослым 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Порой никуда не уйти.</a:t>
            </a:r>
          </a:p>
          <a:p>
            <a:pPr marL="45720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endParaRPr lang="ru-RU" sz="1200" kern="0" dirty="0" smtClean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</a:t>
            </a:r>
            <a:r>
              <a:rPr lang="ru-RU" altLang="ru-RU" sz="20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Валентин Берестов</a:t>
            </a:r>
          </a:p>
          <a:p>
            <a:pPr marL="0" indent="0">
              <a:buFontTx/>
              <a:buNone/>
            </a:pPr>
            <a:endParaRPr lang="ru-RU" kern="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58" y="214290"/>
            <a:ext cx="8501122" cy="83279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Определение темы родительского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62872761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5875"/>
            <a:ext cx="913923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www.omgtu.ru/general_information/faculties/faculty_of_pre_university_training/foto/vib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3757226"/>
            <a:ext cx="4895849" cy="31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98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Родительское собрание</a:t>
            </a:r>
            <a:endParaRPr lang="ru-RU" sz="4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214312" y="1161356"/>
            <a:ext cx="8753475" cy="290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altLang="ru-RU" sz="4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4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Как помочь подростку выбрать профессию</a:t>
            </a:r>
            <a:endParaRPr lang="ru-RU" altLang="ru-RU" sz="48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altLang="ru-RU" sz="4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altLang="ru-RU" sz="4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altLang="ru-RU" sz="32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5875"/>
            <a:ext cx="913923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76250"/>
            <a:ext cx="8572560" cy="5903913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sz="51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Как помочь подростку выбрать профессию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altLang="ru-RU" b="1" kern="0" dirty="0" smtClean="0">
              <a:solidFill>
                <a:srgbClr val="C00000"/>
              </a:solidFill>
              <a:latin typeface="Book Antiqua" panose="02040602050305030304" pitchFamily="18" charset="0"/>
              <a:ea typeface="+mj-ea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ЦЕЛЬ: </a:t>
            </a:r>
          </a:p>
          <a:p>
            <a:pPr>
              <a:lnSpc>
                <a:spcPct val="80000"/>
              </a:lnSpc>
              <a:buNone/>
            </a:pPr>
            <a:endParaRPr lang="ru-RU" altLang="ru-RU" b="1" kern="0" dirty="0" smtClean="0">
              <a:solidFill>
                <a:srgbClr val="C00000"/>
              </a:solidFill>
              <a:latin typeface="Book Antiqua" panose="02040602050305030304" pitchFamily="18" charset="0"/>
              <a:ea typeface="+mj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	</a:t>
            </a:r>
            <a:r>
              <a:rPr lang="ru-RU" altLang="ru-RU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Содействие  формированию у родителей отчетливых представлений о роли семьи в профессиональной ориентации старшеклассников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ЗАДАЧИ: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Ознакомить родителей класса с общей картиной выявленных интересов и предпочтений старшеклассников в ситуации предполагаемого выбора будущей профессии;</a:t>
            </a:r>
            <a:endParaRPr lang="en-US" altLang="ru-RU" b="1" kern="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Учить родителей понимать запросы и особенности своего ребенка;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Формировать у родителей отчетливые представления о роли семьи в профессиональном самоопределении детей.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altLang="ru-RU" sz="2400" b="1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73025"/>
            <a:ext cx="9139237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funlib.ru/cimg/2014/102014/0346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5862"/>
            <a:ext cx="4539662" cy="44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35716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Выбор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дальнейшего жизненного пути</a:t>
            </a:r>
          </a:p>
        </p:txBody>
      </p:sp>
      <p:sp>
        <p:nvSpPr>
          <p:cNvPr id="6" name="Прямоугольник 5"/>
          <p:cNvSpPr/>
          <p:nvPr/>
        </p:nvSpPr>
        <p:spPr>
          <a:xfrm rot="21350267">
            <a:off x="6853537" y="2272009"/>
            <a:ext cx="1287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учитель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rot="206618">
            <a:off x="6726064" y="3168134"/>
            <a:ext cx="115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 класс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46060" y="3495675"/>
            <a:ext cx="1226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слесарь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73296">
            <a:off x="4916299" y="2718298"/>
            <a:ext cx="1753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парикмахер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https://lh6.googleusercontent.com/3nuheoE8hLkUwZTv_qH0aPtqoQqYWO97g7WAnVOjPu1SmWfdklnmjQXR2561CqrJ8aSym0T7Er-WusH37bSnBxN2QNVXUHAPfTRc0MWHbFxpR0UZ0eA1wdKyprQ4tFb6zZIwFZQha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7" y="1847881"/>
            <a:ext cx="3576883" cy="47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802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86366" y="206062"/>
            <a:ext cx="6561898" cy="106269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ПРОФЕССИОНАЛЬНЫЙ </a:t>
            </a:r>
          </a:p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ВЫБОР</a:t>
            </a:r>
            <a:endParaRPr lang="ru-RU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95536" y="1490364"/>
            <a:ext cx="2808312" cy="5700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ВАЖНО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564877" y="1490364"/>
            <a:ext cx="2808312" cy="5700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ЗНАЧИМО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259632" y="2314569"/>
            <a:ext cx="4093828" cy="5700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НЕОБХОДИМО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7379" y="3311027"/>
            <a:ext cx="6561898" cy="106269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ПРИОРИТЕТНАЯ ЗАДАЧА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77283" y="4402599"/>
            <a:ext cx="4980064" cy="7271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БУДЕТ ЧУВСТВОВАТЬ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38308" y="5027917"/>
            <a:ext cx="3601389" cy="7271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ДОБЬЕТСЯ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152322" y="5590075"/>
            <a:ext cx="4980064" cy="7271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СМОЖЕТ ПРИНОСИТЬ</a:t>
            </a:r>
          </a:p>
        </p:txBody>
      </p:sp>
      <p:pic>
        <p:nvPicPr>
          <p:cNvPr id="18" name="Picture 8" descr="C:\Users\User\Desktop\bigstock__d_red_exclamation_mark_on_whi_18984152-1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5384" t="5758" r="35473" b="3031"/>
          <a:stretch/>
        </p:blipFill>
        <p:spPr bwMode="auto">
          <a:xfrm flipH="1">
            <a:off x="7889560" y="4212997"/>
            <a:ext cx="615539" cy="19100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  <p:pic>
        <p:nvPicPr>
          <p:cNvPr id="19" name="Picture 11" descr="C:\Users\User\Desktop\Why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40480" t="10495" r="21841" b="11364"/>
          <a:stretch/>
        </p:blipFill>
        <p:spPr bwMode="auto">
          <a:xfrm>
            <a:off x="6729277" y="1209183"/>
            <a:ext cx="1034850" cy="162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Левая фигурная скобка 2"/>
          <p:cNvSpPr/>
          <p:nvPr/>
        </p:nvSpPr>
        <p:spPr>
          <a:xfrm rot="5400000" flipH="1">
            <a:off x="3127748" y="79956"/>
            <a:ext cx="504056" cy="5986823"/>
          </a:xfrm>
          <a:prstGeom prst="leftBrace">
            <a:avLst/>
          </a:prstGeom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" y="-603448"/>
            <a:ext cx="9139238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60338"/>
            <a:ext cx="8115328" cy="1143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772816"/>
            <a:ext cx="4514824" cy="415651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altLang="ru-RU" b="1" dirty="0" smtClean="0"/>
              <a:t>		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67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    Найти свою дорогу, узнать свое место –  в этом все для человека, это для него значит сделаться самим собой</a:t>
            </a:r>
            <a:endParaRPr lang="ru-RU" altLang="ru-RU" sz="4800" b="1" kern="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</a:endParaRPr>
          </a:p>
          <a:p>
            <a:pPr>
              <a:buNone/>
            </a:pPr>
            <a:r>
              <a:rPr lang="ru-RU" altLang="ru-RU" sz="48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          </a:t>
            </a:r>
          </a:p>
          <a:p>
            <a:pPr>
              <a:buNone/>
            </a:pPr>
            <a:r>
              <a:rPr lang="ru-RU" altLang="ru-RU" sz="48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            </a:t>
            </a:r>
          </a:p>
          <a:p>
            <a:pPr>
              <a:buNone/>
            </a:pPr>
            <a:r>
              <a:rPr lang="ru-RU" altLang="ru-RU" sz="48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              </a:t>
            </a:r>
            <a:r>
              <a:rPr lang="ru-RU" altLang="ru-RU" sz="48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         </a:t>
            </a:r>
            <a:r>
              <a:rPr lang="ru-RU" altLang="ru-RU" sz="5100" b="1" kern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В.Г. Белинский</a:t>
            </a:r>
            <a:endParaRPr lang="ru-RU" altLang="ru-RU" sz="4800" b="1" kern="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</a:endParaRPr>
          </a:p>
        </p:txBody>
      </p:sp>
      <p:sp>
        <p:nvSpPr>
          <p:cNvPr id="3074" name="AutoShape 2" descr="https://shareslide.ru/img/thumbs/d090f64394377e7ccae63de929a22bc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Admin\Рабочий стол\d090f64394377e7ccae63de929a22bcd-800x.jpg"/>
          <p:cNvPicPr>
            <a:picLocks noChangeAspect="1" noChangeArrowheads="1"/>
          </p:cNvPicPr>
          <p:nvPr/>
        </p:nvPicPr>
        <p:blipFill>
          <a:blip r:embed="rId3" cstate="print"/>
          <a:srcRect l="2265" r="58475"/>
          <a:stretch>
            <a:fillRect/>
          </a:stretch>
        </p:blipFill>
        <p:spPr bwMode="auto">
          <a:xfrm>
            <a:off x="357158" y="500042"/>
            <a:ext cx="4143404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"/>
          <p:cNvGrpSpPr/>
          <p:nvPr/>
        </p:nvGrpSpPr>
        <p:grpSpPr>
          <a:xfrm>
            <a:off x="395536" y="2708920"/>
            <a:ext cx="3744416" cy="750168"/>
            <a:chOff x="0" y="0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17231" y="0"/>
              <a:ext cx="5978769" cy="1269999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kern="0" dirty="0" smtClean="0">
                  <a:solidFill>
                    <a:schemeClr val="accent2">
                      <a:lumMod val="75000"/>
                    </a:schemeClr>
                  </a:solidFill>
                  <a:latin typeface="Book Antiqua" panose="02040602050305030304" pitchFamily="18" charset="0"/>
                  <a:ea typeface="+mj-ea"/>
                </a:rPr>
                <a:t>Советы и пожелания окружающих/ Пример друзей</a:t>
              </a:r>
              <a:endParaRPr lang="ru-RU" altLang="ru-RU" b="1" kern="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endParaRP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395536" y="3573016"/>
            <a:ext cx="3744416" cy="750168"/>
            <a:chOff x="0" y="1396999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396999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7"/>
            <p:cNvSpPr/>
            <p:nvPr/>
          </p:nvSpPr>
          <p:spPr>
            <a:xfrm>
              <a:off x="117231" y="1396999"/>
              <a:ext cx="5978769" cy="1269999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kern="0" dirty="0" smtClean="0">
                  <a:solidFill>
                    <a:schemeClr val="accent2">
                      <a:lumMod val="75000"/>
                    </a:schemeClr>
                  </a:solidFill>
                  <a:latin typeface="Book Antiqua" panose="02040602050305030304" pitchFamily="18" charset="0"/>
                  <a:ea typeface="+mj-ea"/>
                </a:rPr>
                <a:t>Социальные стереотипы</a:t>
              </a:r>
              <a:endParaRPr lang="ru-RU" altLang="ru-RU" b="1" kern="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endParaRPr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395536" y="4509120"/>
            <a:ext cx="3744416" cy="750168"/>
            <a:chOff x="0" y="2793999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793999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10"/>
            <p:cNvSpPr/>
            <p:nvPr/>
          </p:nvSpPr>
          <p:spPr>
            <a:xfrm>
              <a:off x="117231" y="2793999"/>
              <a:ext cx="5978769" cy="1269999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kern="0" dirty="0" smtClean="0">
                  <a:solidFill>
                    <a:schemeClr val="accent2">
                      <a:lumMod val="75000"/>
                    </a:schemeClr>
                  </a:solidFill>
                  <a:latin typeface="Book Antiqua" panose="02040602050305030304" pitchFamily="18" charset="0"/>
                  <a:ea typeface="+mj-ea"/>
                </a:rPr>
                <a:t>Престижность / Популярность профессии</a:t>
              </a:r>
              <a:endParaRPr lang="ru-RU" altLang="ru-RU" b="1" kern="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4932040" y="2708920"/>
            <a:ext cx="3744416" cy="936104"/>
            <a:chOff x="0" y="0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17231" y="0"/>
              <a:ext cx="5978769" cy="1269999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b="1" kern="0" dirty="0" smtClean="0">
                  <a:solidFill>
                    <a:srgbClr val="C00000"/>
                  </a:solidFill>
                  <a:latin typeface="Book Antiqua" panose="02040602050305030304" pitchFamily="18" charset="0"/>
                  <a:ea typeface="+mj-ea"/>
                </a:rPr>
                <a:t>Образ профессии/ профессионала, 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kern="0" dirty="0" smtClean="0">
                  <a:solidFill>
                    <a:srgbClr val="C00000"/>
                  </a:solidFill>
                  <a:latin typeface="Book Antiqua" panose="02040602050305030304" pitchFamily="18" charset="0"/>
                  <a:ea typeface="+mj-ea"/>
                </a:rPr>
                <a:t> Образ себя в профессии</a:t>
              </a:r>
              <a:endParaRPr lang="ru-RU" altLang="ru-RU" b="1" kern="0" dirty="0">
                <a:solidFill>
                  <a:srgbClr val="C00000"/>
                </a:solidFill>
                <a:latin typeface="Book Antiqua" panose="02040602050305030304" pitchFamily="18" charset="0"/>
                <a:ea typeface="+mj-ea"/>
              </a:endParaRP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4932040" y="3789040"/>
            <a:ext cx="3744416" cy="606152"/>
            <a:chOff x="0" y="1640811"/>
            <a:chExt cx="6096000" cy="1026187"/>
          </a:xfrm>
          <a:scene3d>
            <a:camera prst="orthographicFront"/>
            <a:lightRig rig="chilly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640811"/>
              <a:ext cx="6096000" cy="102618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7"/>
            <p:cNvSpPr/>
            <p:nvPr/>
          </p:nvSpPr>
          <p:spPr>
            <a:xfrm>
              <a:off x="117231" y="1762717"/>
              <a:ext cx="5978769" cy="904281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kern="0" dirty="0" smtClean="0">
                  <a:solidFill>
                    <a:srgbClr val="C00000"/>
                  </a:solidFill>
                  <a:latin typeface="Book Antiqua" panose="02040602050305030304" pitchFamily="18" charset="0"/>
                  <a:ea typeface="+mj-ea"/>
                </a:rPr>
                <a:t>Уровень притязаний/ Интерес </a:t>
              </a:r>
            </a:p>
          </p:txBody>
        </p:sp>
      </p:grpSp>
      <p:grpSp>
        <p:nvGrpSpPr>
          <p:cNvPr id="8" name="Группа 24"/>
          <p:cNvGrpSpPr/>
          <p:nvPr/>
        </p:nvGrpSpPr>
        <p:grpSpPr>
          <a:xfrm>
            <a:off x="4932040" y="4509120"/>
            <a:ext cx="3744416" cy="750168"/>
            <a:chOff x="0" y="2793999"/>
            <a:chExt cx="6096000" cy="1269999"/>
          </a:xfrm>
          <a:scene3d>
            <a:camera prst="orthographicFront"/>
            <a:lightRig rig="chilly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793999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10"/>
            <p:cNvSpPr/>
            <p:nvPr/>
          </p:nvSpPr>
          <p:spPr>
            <a:xfrm>
              <a:off x="117231" y="2793999"/>
              <a:ext cx="5978769" cy="1269999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kern="0" dirty="0" smtClean="0">
                  <a:solidFill>
                    <a:srgbClr val="C00000"/>
                  </a:solidFill>
                  <a:latin typeface="Book Antiqua" panose="02040602050305030304" pitchFamily="18" charset="0"/>
                  <a:ea typeface="+mj-ea"/>
                </a:rPr>
                <a:t>Самооценка/ Желание иметь диплом </a:t>
              </a:r>
            </a:p>
          </p:txBody>
        </p:sp>
      </p:grpSp>
      <p:sp>
        <p:nvSpPr>
          <p:cNvPr id="28" name="Стрелка вниз 27"/>
          <p:cNvSpPr/>
          <p:nvPr/>
        </p:nvSpPr>
        <p:spPr>
          <a:xfrm>
            <a:off x="395536" y="1196752"/>
            <a:ext cx="4104456" cy="151216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Внешние </a:t>
            </a:r>
            <a:br>
              <a:rPr lang="ru-RU" sz="2400" b="1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социальные факторы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4788024" y="1196752"/>
            <a:ext cx="4104456" cy="151216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Внутренние </a:t>
            </a:r>
            <a:br>
              <a:rPr lang="ru-RU" sz="2400" b="1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личностные факторы</a:t>
            </a:r>
          </a:p>
        </p:txBody>
      </p:sp>
      <p:pic>
        <p:nvPicPr>
          <p:cNvPr id="1028" name="Picture 4" descr="https://img-fotki.yandex.ru/get/16145/96206472.9bc/0_19fee8_9241cdd3_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1080120" cy="1459622"/>
          </a:xfrm>
          <a:prstGeom prst="rect">
            <a:avLst/>
          </a:prstGeom>
          <a:noFill/>
        </p:spPr>
      </p:pic>
      <p:pic>
        <p:nvPicPr>
          <p:cNvPr id="1030" name="Picture 6" descr="http://www.gifmania.ru/Animated-Gifs-Lyudi/Animations-Professions/Images-Cooks/Cooks-599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373216"/>
            <a:ext cx="866403" cy="1198797"/>
          </a:xfrm>
          <a:prstGeom prst="rect">
            <a:avLst/>
          </a:prstGeom>
          <a:noFill/>
        </p:spPr>
      </p:pic>
      <p:pic>
        <p:nvPicPr>
          <p:cNvPr id="1032" name="Picture 8" descr="http://wdesk.ru/_ph/42/2/1368940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373216"/>
            <a:ext cx="1224136" cy="1149946"/>
          </a:xfrm>
          <a:prstGeom prst="rect">
            <a:avLst/>
          </a:prstGeom>
          <a:noFill/>
        </p:spPr>
      </p:pic>
      <p:pic>
        <p:nvPicPr>
          <p:cNvPr id="1034" name="Picture 10" descr="http://vamotkrytka.ru/_ph/105/2/78354886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276849"/>
            <a:ext cx="1981200" cy="1581151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14348" y="285728"/>
            <a:ext cx="7823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Факторы выбора профессии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16310" y="-15926"/>
            <a:ext cx="4516302" cy="110991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60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643306" y="428604"/>
            <a:ext cx="4181015" cy="66982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НЕ РАСТЕРЯЛСЯ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571868" y="1571612"/>
            <a:ext cx="3456384" cy="71472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СДЕЛАЛ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 rot="21074561">
            <a:off x="-82921" y="4252343"/>
            <a:ext cx="8048768" cy="54210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Есть цель, учимся ее достигать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643174" y="857232"/>
            <a:ext cx="928829" cy="57969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31032" y="2643182"/>
            <a:ext cx="8355810" cy="11401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ИНДИВИДУАЛЬНЫЕ КОНСУЛЬТАЦИИ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643174" y="1428736"/>
            <a:ext cx="1042481" cy="4809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500042"/>
            <a:ext cx="2492674" cy="2089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 rot="20984201">
            <a:off x="800912" y="4615874"/>
            <a:ext cx="8064896" cy="5467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Правильный выбор: когда и как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 rot="20973512">
            <a:off x="1744597" y="5067860"/>
            <a:ext cx="7217713" cy="5467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Вместе все получится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 rot="21382761">
            <a:off x="2044700" y="5522913"/>
            <a:ext cx="7497763" cy="5476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 rot="21065301">
            <a:off x="3856302" y="5517770"/>
            <a:ext cx="5058338" cy="5467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anose="02010803020104030203" pitchFamily="2" charset="-79"/>
              </a:rPr>
              <a:t>Успех и успешность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458</Words>
  <Application>Microsoft Office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Aharoni</vt:lpstr>
      <vt:lpstr>Arial</vt:lpstr>
      <vt:lpstr>Book Antiqua</vt:lpstr>
      <vt:lpstr>Bookman Old Style</vt:lpstr>
      <vt:lpstr>Calibri</vt:lpstr>
      <vt:lpstr>Monotype Corsiva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Разминка «Угадай профессию» </vt:lpstr>
      <vt:lpstr>Презентация PowerPoint</vt:lpstr>
      <vt:lpstr>Презентация PowerPoint</vt:lpstr>
      <vt:lpstr>Презентация PowerPoint</vt:lpstr>
      <vt:lpstr>РЕФЛЕКСИЯ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136</cp:revision>
  <dcterms:created xsi:type="dcterms:W3CDTF">2022-12-08T18:58:56Z</dcterms:created>
  <dcterms:modified xsi:type="dcterms:W3CDTF">2022-12-13T12:18:18Z</dcterms:modified>
</cp:coreProperties>
</file>