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59" r:id="rId4"/>
    <p:sldId id="261" r:id="rId5"/>
    <p:sldId id="262" r:id="rId6"/>
    <p:sldId id="265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B4E12DD-D5AF-4343-B63B-CE52EB9A285A}" type="datetimeFigureOut">
              <a:rPr lang="ru-RU" smtClean="0"/>
              <a:t>25.02.2023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943D0A-AB5C-4391-A88B-37F86D7BCA8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05" t="46089" r="13369" b="1"/>
          <a:stretch/>
        </p:blipFill>
        <p:spPr bwMode="auto">
          <a:xfrm>
            <a:off x="755576" y="54115"/>
            <a:ext cx="3512771" cy="1925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4115"/>
            <a:ext cx="334327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37112"/>
            <a:ext cx="3354471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36814"/>
            <a:ext cx="3510602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7" descr="Воровство Ограбление, другие, рука, другие, мальчик png |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470495"/>
            <a:ext cx="1809750" cy="25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6964" y="2373388"/>
            <a:ext cx="2824611" cy="187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69" r="26421" b="20647"/>
          <a:stretch/>
        </p:blipFill>
        <p:spPr bwMode="auto">
          <a:xfrm>
            <a:off x="5627546" y="4725144"/>
            <a:ext cx="3364029" cy="2063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58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008" y="116632"/>
            <a:ext cx="8928992" cy="323464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>РОДИТЕЛЬСИЙ УНИВЕРСИТЕТ</a:t>
            </a:r>
            <a:r>
              <a:rPr lang="ru-RU" sz="4400" dirty="0" smtClean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> </a:t>
            </a:r>
            <a:br>
              <a:rPr lang="ru-RU" sz="4400" dirty="0" smtClean="0">
                <a:solidFill>
                  <a:srgbClr val="0070C0"/>
                </a:solidFill>
                <a:effectLst/>
                <a:latin typeface="Times New Roman"/>
                <a:ea typeface="Calibri"/>
              </a:rPr>
            </a:br>
            <a:r>
              <a:rPr lang="ru-RU" sz="4400" dirty="0">
                <a:solidFill>
                  <a:srgbClr val="0070C0"/>
                </a:solidFill>
                <a:effectLst/>
                <a:latin typeface="Times New Roman"/>
                <a:ea typeface="Calibri"/>
              </a:rPr>
              <a:t/>
            </a:r>
            <a:br>
              <a:rPr lang="ru-RU" sz="4400" dirty="0">
                <a:solidFill>
                  <a:srgbClr val="0070C0"/>
                </a:solidFill>
                <a:effectLst/>
                <a:latin typeface="Times New Roman"/>
                <a:ea typeface="Calibri"/>
              </a:rPr>
            </a:br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«</a:t>
            </a:r>
            <a:r>
              <a:rPr lang="ru-RU" sz="4400" dirty="0">
                <a:solidFill>
                  <a:srgbClr val="00B050"/>
                </a:solidFill>
                <a:effectLst/>
                <a:latin typeface="Times New Roman"/>
                <a:ea typeface="Calibri"/>
              </a:rPr>
              <a:t>Профилактика проблемного поведения подростков</a:t>
            </a:r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  <a:effectLst/>
                <a:latin typeface="Times New Roman"/>
                <a:ea typeface="Calibri"/>
              </a:rPr>
              <a:t>»</a:t>
            </a:r>
            <a:endParaRPr lang="ru-RU" sz="4400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933056"/>
            <a:ext cx="4415933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700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07504" y="1484784"/>
            <a:ext cx="9145016" cy="4536504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333333"/>
                </a:solidFill>
                <a:latin typeface="Montserrat"/>
              </a:rPr>
              <a:t>характеризуется:</a:t>
            </a:r>
          </a:p>
          <a:p>
            <a:pPr>
              <a:buFont typeface="Arial"/>
              <a:buChar char="•"/>
            </a:pPr>
            <a:r>
              <a:rPr lang="ru-RU" sz="2800" b="1" dirty="0">
                <a:solidFill>
                  <a:srgbClr val="333333"/>
                </a:solidFill>
                <a:latin typeface="Montserrat"/>
              </a:rPr>
              <a:t>зависимостью от алкоголя и наркотиков;</a:t>
            </a:r>
          </a:p>
          <a:p>
            <a:pPr>
              <a:buFont typeface="Arial"/>
              <a:buChar char="•"/>
            </a:pPr>
            <a:r>
              <a:rPr lang="ru-RU" sz="2800" b="1" dirty="0">
                <a:solidFill>
                  <a:srgbClr val="333333"/>
                </a:solidFill>
                <a:latin typeface="Montserrat"/>
              </a:rPr>
              <a:t>курением;</a:t>
            </a:r>
          </a:p>
          <a:p>
            <a:pPr>
              <a:buFont typeface="Arial"/>
              <a:buChar char="•"/>
            </a:pPr>
            <a:r>
              <a:rPr lang="ru-RU" sz="2800" b="1" dirty="0">
                <a:solidFill>
                  <a:srgbClr val="333333"/>
                </a:solidFill>
                <a:latin typeface="Montserrat"/>
              </a:rPr>
              <a:t>склонностью к суициду;</a:t>
            </a:r>
          </a:p>
          <a:p>
            <a:pPr>
              <a:buFont typeface="Arial"/>
              <a:buChar char="•"/>
            </a:pPr>
            <a:r>
              <a:rPr lang="ru-RU" sz="2800" b="1" dirty="0">
                <a:solidFill>
                  <a:srgbClr val="333333"/>
                </a:solidFill>
                <a:latin typeface="Montserrat"/>
              </a:rPr>
              <a:t>стремлением к повреждениям себя;</a:t>
            </a:r>
          </a:p>
          <a:p>
            <a:pPr>
              <a:buFont typeface="Arial"/>
              <a:buChar char="•"/>
            </a:pPr>
            <a:r>
              <a:rPr lang="ru-RU" sz="2800" b="1" dirty="0">
                <a:solidFill>
                  <a:srgbClr val="333333"/>
                </a:solidFill>
                <a:latin typeface="Montserrat"/>
              </a:rPr>
              <a:t>уходом из дома;</a:t>
            </a:r>
          </a:p>
          <a:p>
            <a:pPr>
              <a:buFont typeface="Arial"/>
              <a:buChar char="•"/>
            </a:pPr>
            <a:r>
              <a:rPr lang="ru-RU" sz="2800" b="1" dirty="0">
                <a:solidFill>
                  <a:srgbClr val="333333"/>
                </a:solidFill>
                <a:latin typeface="Montserrat"/>
              </a:rPr>
              <a:t>воровством;</a:t>
            </a:r>
          </a:p>
          <a:p>
            <a:pPr>
              <a:buFont typeface="Arial"/>
              <a:buChar char="•"/>
            </a:pPr>
            <a:r>
              <a:rPr lang="ru-RU" sz="2800" b="1" dirty="0">
                <a:solidFill>
                  <a:srgbClr val="333333"/>
                </a:solidFill>
                <a:latin typeface="Montserrat"/>
              </a:rPr>
              <a:t>использованием матерных слов;</a:t>
            </a:r>
          </a:p>
          <a:p>
            <a:pPr>
              <a:buFont typeface="Arial"/>
              <a:buChar char="•"/>
            </a:pPr>
            <a:r>
              <a:rPr lang="ru-RU" sz="2800" b="1" dirty="0">
                <a:solidFill>
                  <a:srgbClr val="333333"/>
                </a:solidFill>
                <a:latin typeface="Montserrat"/>
              </a:rPr>
              <a:t>необычным внешним видом.</a:t>
            </a:r>
          </a:p>
          <a:p>
            <a:endParaRPr lang="ru-RU" sz="1600" b="1" dirty="0">
              <a:solidFill>
                <a:srgbClr val="FF99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-108520" y="0"/>
            <a:ext cx="9001000" cy="1412776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800" dirty="0" err="1">
                <a:solidFill>
                  <a:srgbClr val="FF0000"/>
                </a:solidFill>
                <a:effectLst/>
                <a:latin typeface="Tahoma"/>
              </a:rPr>
              <a:t>Девиантное</a:t>
            </a:r>
            <a:r>
              <a:rPr lang="ru-RU" sz="2800" dirty="0">
                <a:solidFill>
                  <a:srgbClr val="FF0000"/>
                </a:solidFill>
                <a:effectLst/>
                <a:latin typeface="Tahoma"/>
              </a:rPr>
              <a:t> поведение </a:t>
            </a:r>
            <a:r>
              <a:rPr lang="ru-RU" sz="2800" dirty="0">
                <a:solidFill>
                  <a:srgbClr val="333333"/>
                </a:solidFill>
                <a:effectLst/>
                <a:latin typeface="Tahoma"/>
              </a:rPr>
              <a:t>— совершение поступков, которые противоречат нормам социального </a:t>
            </a:r>
            <a:r>
              <a:rPr lang="ru-RU" sz="2800" dirty="0" smtClean="0">
                <a:solidFill>
                  <a:srgbClr val="333333"/>
                </a:solidFill>
                <a:effectLst/>
                <a:latin typeface="Tahoma"/>
              </a:rPr>
              <a:t>поведения</a:t>
            </a:r>
            <a:endParaRPr lang="ru-RU" sz="2800" dirty="0">
              <a:solidFill>
                <a:schemeClr val="accent1"/>
              </a:solidFill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730512"/>
            <a:ext cx="1809750" cy="25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216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22" y="24648"/>
            <a:ext cx="8604448" cy="648072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  <a:effectLst/>
              </a:rPr>
              <a:t>ПРИЗНАКИ ДЕВИАНТНОГО ПОВЕДЕНИЯ</a:t>
            </a:r>
            <a:endParaRPr lang="ru-RU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692696"/>
            <a:ext cx="8496944" cy="3168352"/>
          </a:xfrm>
        </p:spPr>
        <p:txBody>
          <a:bodyPr>
            <a:normAutofit/>
          </a:bodyPr>
          <a:lstStyle/>
          <a:p>
            <a:pPr algn="l">
              <a:buFont typeface="Arial"/>
              <a:buChar char="•"/>
            </a:pPr>
            <a:r>
              <a:rPr lang="ru-RU" sz="2400" b="1" dirty="0">
                <a:solidFill>
                  <a:srgbClr val="333333"/>
                </a:solidFill>
                <a:latin typeface="Montserrat"/>
              </a:rPr>
              <a:t>частое возникновение конфликтов с окружающими;</a:t>
            </a:r>
          </a:p>
          <a:p>
            <a:pPr algn="l">
              <a:buFont typeface="Arial"/>
              <a:buChar char="•"/>
            </a:pPr>
            <a:r>
              <a:rPr lang="ru-RU" sz="2400" b="1" dirty="0">
                <a:solidFill>
                  <a:srgbClr val="333333"/>
                </a:solidFill>
                <a:latin typeface="Montserrat"/>
              </a:rPr>
              <a:t>наличие страхов, фобий и депрессий;</a:t>
            </a:r>
          </a:p>
          <a:p>
            <a:pPr algn="l">
              <a:buFont typeface="Arial"/>
              <a:buChar char="•"/>
            </a:pPr>
            <a:r>
              <a:rPr lang="ru-RU" sz="2400" b="1" dirty="0">
                <a:solidFill>
                  <a:srgbClr val="333333"/>
                </a:solidFill>
                <a:latin typeface="Montserrat"/>
              </a:rPr>
              <a:t>инфантильное поведение;</a:t>
            </a:r>
          </a:p>
          <a:p>
            <a:pPr algn="l">
              <a:buFont typeface="Arial"/>
              <a:buChar char="•"/>
            </a:pPr>
            <a:r>
              <a:rPr lang="ru-RU" sz="2400" b="1" dirty="0">
                <a:solidFill>
                  <a:srgbClr val="333333"/>
                </a:solidFill>
                <a:latin typeface="Montserrat"/>
              </a:rPr>
              <a:t>нежелание получать новые знания;</a:t>
            </a:r>
          </a:p>
          <a:p>
            <a:pPr algn="l">
              <a:buFont typeface="Arial"/>
              <a:buChar char="•"/>
            </a:pPr>
            <a:r>
              <a:rPr lang="ru-RU" sz="2400" b="1" dirty="0">
                <a:solidFill>
                  <a:srgbClr val="333333"/>
                </a:solidFill>
                <a:latin typeface="Montserrat"/>
              </a:rPr>
              <a:t>нарушение сна, бессонница;</a:t>
            </a:r>
          </a:p>
          <a:p>
            <a:pPr algn="l">
              <a:buFont typeface="Arial"/>
              <a:buChar char="•"/>
            </a:pPr>
            <a:r>
              <a:rPr lang="ru-RU" sz="2400" b="1" dirty="0">
                <a:solidFill>
                  <a:srgbClr val="333333"/>
                </a:solidFill>
                <a:latin typeface="Montserrat"/>
              </a:rPr>
              <a:t>упрямство и проявление агрессии.</a:t>
            </a:r>
          </a:p>
          <a:p>
            <a:pPr indent="450215" algn="ctr">
              <a:spcAft>
                <a:spcPts val="0"/>
              </a:spcAft>
            </a:pPr>
            <a:endParaRPr lang="ru-RU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72192" y="3501008"/>
            <a:ext cx="8604448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 cap="none" baseline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2800" dirty="0" smtClean="0">
                <a:solidFill>
                  <a:srgbClr val="FF0000"/>
                </a:solidFill>
                <a:effectLst/>
              </a:rPr>
              <a:t>ПРИЧИНЫ ДЕВИАНТНОГО ПОВЕДЕНИЯ</a:t>
            </a:r>
            <a:endParaRPr lang="ru-RU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6283" y="4149080"/>
            <a:ext cx="889248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Montserrat"/>
              </a:rPr>
              <a:t>Социальная: </a:t>
            </a:r>
            <a:r>
              <a:rPr lang="ru-RU" sz="2000" dirty="0" smtClean="0">
                <a:solidFill>
                  <a:srgbClr val="333333"/>
                </a:solidFill>
                <a:latin typeface="Montserrat"/>
              </a:rPr>
              <a:t>нарушение </a:t>
            </a:r>
            <a:r>
              <a:rPr lang="ru-RU" sz="2000" dirty="0">
                <a:solidFill>
                  <a:srgbClr val="333333"/>
                </a:solidFill>
                <a:latin typeface="Montserrat"/>
              </a:rPr>
              <a:t>волевой, нравственной, духовной сферы. </a:t>
            </a:r>
            <a:r>
              <a:rPr lang="ru-RU" sz="2000" dirty="0" smtClean="0">
                <a:solidFill>
                  <a:srgbClr val="333333"/>
                </a:solidFill>
                <a:latin typeface="Montserrat"/>
              </a:rPr>
              <a:t>Например, неправильное воспитание. </a:t>
            </a:r>
          </a:p>
          <a:p>
            <a:endParaRPr lang="ru-RU" sz="2000" dirty="0" smtClean="0">
              <a:solidFill>
                <a:srgbClr val="333333"/>
              </a:solidFill>
              <a:latin typeface="Montserrat"/>
            </a:endParaRPr>
          </a:p>
          <a:p>
            <a:pPr>
              <a:buFont typeface="Arial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Montserrat"/>
              </a:rPr>
              <a:t>Психологическая</a:t>
            </a:r>
            <a:r>
              <a:rPr lang="ru-RU" sz="2400" dirty="0" smtClean="0">
                <a:solidFill>
                  <a:srgbClr val="333333"/>
                </a:solidFill>
                <a:latin typeface="Montserrat"/>
              </a:rPr>
              <a:t> </a:t>
            </a:r>
            <a:r>
              <a:rPr lang="ru-RU" sz="2000" dirty="0" smtClean="0">
                <a:solidFill>
                  <a:srgbClr val="333333"/>
                </a:solidFill>
                <a:latin typeface="Montserrat"/>
              </a:rPr>
              <a:t>характеризуется </a:t>
            </a:r>
            <a:r>
              <a:rPr lang="ru-RU" sz="2000" dirty="0">
                <a:solidFill>
                  <a:srgbClr val="333333"/>
                </a:solidFill>
                <a:latin typeface="Montserrat"/>
              </a:rPr>
              <a:t>нарушением восприятия</a:t>
            </a:r>
            <a:r>
              <a:rPr lang="ru-RU" sz="2000" dirty="0" smtClean="0">
                <a:solidFill>
                  <a:srgbClr val="333333"/>
                </a:solidFill>
                <a:latin typeface="Montserrat"/>
              </a:rPr>
              <a:t>.</a:t>
            </a:r>
          </a:p>
          <a:p>
            <a:endParaRPr lang="ru-RU" sz="2000" dirty="0">
              <a:solidFill>
                <a:srgbClr val="333333"/>
              </a:solidFill>
              <a:latin typeface="Montserrat"/>
            </a:endParaRPr>
          </a:p>
          <a:p>
            <a:pPr>
              <a:buFont typeface="Arial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Montserrat"/>
              </a:rPr>
              <a:t>Биологическая:</a:t>
            </a:r>
            <a:r>
              <a:rPr lang="ru-RU" b="1" dirty="0" smtClean="0">
                <a:solidFill>
                  <a:srgbClr val="002060"/>
                </a:solidFill>
                <a:latin typeface="Montserrat"/>
              </a:rPr>
              <a:t>  </a:t>
            </a:r>
            <a:r>
              <a:rPr lang="ru-RU" sz="2000" dirty="0" smtClean="0">
                <a:solidFill>
                  <a:srgbClr val="333333"/>
                </a:solidFill>
                <a:latin typeface="Montserrat"/>
              </a:rPr>
              <a:t>заболевания, </a:t>
            </a:r>
            <a:r>
              <a:rPr lang="ru-RU" sz="2000" dirty="0">
                <a:solidFill>
                  <a:srgbClr val="333333"/>
                </a:solidFill>
                <a:latin typeface="Montserrat"/>
              </a:rPr>
              <a:t>которые </a:t>
            </a:r>
            <a:r>
              <a:rPr lang="ru-RU" sz="2000" dirty="0" smtClean="0">
                <a:solidFill>
                  <a:srgbClr val="333333"/>
                </a:solidFill>
                <a:latin typeface="Montserrat"/>
              </a:rPr>
              <a:t>воздействуют </a:t>
            </a:r>
            <a:r>
              <a:rPr lang="ru-RU" sz="2000" dirty="0">
                <a:solidFill>
                  <a:srgbClr val="333333"/>
                </a:solidFill>
                <a:latin typeface="Montserrat"/>
              </a:rPr>
              <a:t>на характер, темперамент и нервную систему.</a:t>
            </a:r>
            <a:endParaRPr lang="ru-RU" sz="2000" b="0" i="0" dirty="0">
              <a:solidFill>
                <a:srgbClr val="333333"/>
              </a:solidFill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81703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6524" y="-32189"/>
            <a:ext cx="914400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</a:rPr>
              <a:t>Здоровая </a:t>
            </a:r>
            <a:r>
              <a:rPr lang="ru-RU" sz="3200" b="1" dirty="0">
                <a:solidFill>
                  <a:srgbClr val="00B050"/>
                </a:solidFill>
              </a:rPr>
              <a:t>семья </a:t>
            </a:r>
            <a:r>
              <a:rPr lang="ru-RU" sz="3200" b="1" dirty="0" smtClean="0">
                <a:solidFill>
                  <a:srgbClr val="00B050"/>
                </a:solidFill>
              </a:rPr>
              <a:t>это</a:t>
            </a:r>
          </a:p>
          <a:p>
            <a:pPr marL="457200" indent="-457200" algn="just">
              <a:buFontTx/>
              <a:buChar char="-"/>
            </a:pPr>
            <a:r>
              <a:rPr lang="ru-RU" sz="3000" dirty="0" smtClean="0"/>
              <a:t>пространство </a:t>
            </a:r>
            <a:r>
              <a:rPr lang="ru-RU" sz="3000" dirty="0"/>
              <a:t>для развития каждого «Я» и есть общее «Мы»; </a:t>
            </a:r>
            <a:endParaRPr lang="ru-RU" sz="3000" dirty="0" smtClean="0"/>
          </a:p>
          <a:p>
            <a:pPr marL="457200" indent="-457200" algn="just">
              <a:buFontTx/>
              <a:buChar char="-"/>
            </a:pPr>
            <a:r>
              <a:rPr lang="ru-RU" sz="3000" dirty="0" smtClean="0"/>
              <a:t>есть </a:t>
            </a:r>
            <a:r>
              <a:rPr lang="ru-RU" sz="3000" dirty="0"/>
              <a:t>ясные каждому члену семьи правила и традиции, </a:t>
            </a:r>
            <a:r>
              <a:rPr lang="ru-RU" sz="3000" dirty="0" smtClean="0"/>
              <a:t>правила </a:t>
            </a:r>
            <a:r>
              <a:rPr lang="ru-RU" sz="3000" dirty="0"/>
              <a:t>гибки и могут быть </a:t>
            </a:r>
            <a:r>
              <a:rPr lang="ru-RU" sz="3000" dirty="0" smtClean="0"/>
              <a:t>изменены; </a:t>
            </a:r>
          </a:p>
          <a:p>
            <a:pPr marL="457200" indent="-457200" algn="just">
              <a:buFontTx/>
              <a:buChar char="-"/>
            </a:pPr>
            <a:r>
              <a:rPr lang="ru-RU" sz="3000" dirty="0" smtClean="0"/>
              <a:t>общение прямое</a:t>
            </a:r>
            <a:r>
              <a:rPr lang="ru-RU" sz="3000" dirty="0"/>
              <a:t>, ясное, определенное, адекватное, способствующее росту; </a:t>
            </a:r>
            <a:endParaRPr lang="ru-RU" sz="3000" dirty="0" smtClean="0"/>
          </a:p>
          <a:p>
            <a:pPr marL="457200" indent="-457200" algn="just">
              <a:buFontTx/>
              <a:buChar char="-"/>
            </a:pPr>
            <a:r>
              <a:rPr lang="ru-RU" sz="3000" dirty="0" smtClean="0"/>
              <a:t>самооценка </a:t>
            </a:r>
            <a:r>
              <a:rPr lang="ru-RU" sz="3000" dirty="0"/>
              <a:t>всех членов семьи адекватная, </a:t>
            </a:r>
            <a:r>
              <a:rPr lang="ru-RU" sz="3000" dirty="0" smtClean="0"/>
              <a:t>        </a:t>
            </a:r>
          </a:p>
          <a:p>
            <a:pPr algn="just"/>
            <a:r>
              <a:rPr lang="ru-RU" sz="3000" dirty="0"/>
              <a:t> </a:t>
            </a:r>
            <a:r>
              <a:rPr lang="ru-RU" sz="3000" dirty="0" smtClean="0"/>
              <a:t>    присутствует </a:t>
            </a:r>
            <a:r>
              <a:rPr lang="ru-RU" sz="3000" dirty="0"/>
              <a:t>само- и взаимоуважение.</a:t>
            </a:r>
            <a:endParaRPr lang="ru-RU" sz="3000" b="1" dirty="0">
              <a:solidFill>
                <a:srgbClr val="1F1F1F"/>
              </a:solidFill>
              <a:latin typeface="Proxima Nova"/>
            </a:endParaRPr>
          </a:p>
          <a:p>
            <a:pPr algn="just"/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pPr marL="514350" indent="-514350">
              <a:buAutoNum type="arabicPeriod"/>
            </a:pPr>
            <a:endParaRPr lang="ru-RU" sz="3200" b="1" dirty="0">
              <a:solidFill>
                <a:srgbClr val="1F1F1F"/>
              </a:solidFill>
              <a:latin typeface="Proxima Nova"/>
            </a:endParaRPr>
          </a:p>
          <a:p>
            <a:endParaRPr lang="ru-RU" sz="3600" b="1" dirty="0">
              <a:solidFill>
                <a:srgbClr val="1F1F1F"/>
              </a:solidFill>
              <a:latin typeface="Proxima Nova"/>
            </a:endParaRPr>
          </a:p>
          <a:p>
            <a:pPr algn="ctr"/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582" y="4653136"/>
            <a:ext cx="226695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389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468560" y="49590"/>
            <a:ext cx="98650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</a:t>
            </a:r>
            <a:endParaRPr lang="ru-RU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773" y="1126808"/>
            <a:ext cx="8892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  <a:latin typeface="Calibri"/>
                <a:ea typeface="Calibri"/>
              </a:rPr>
              <a:t> </a:t>
            </a:r>
            <a:endParaRPr lang="ru-RU" sz="2000" b="1" dirty="0">
              <a:effectLst/>
              <a:latin typeface="Calibri"/>
              <a:ea typeface="Calibri"/>
            </a:endParaRPr>
          </a:p>
        </p:txBody>
      </p:sp>
      <p:sp>
        <p:nvSpPr>
          <p:cNvPr id="7" name="AutoShape 4" descr="Разрыв в общении между взрослыми и детьми Стоково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7521" y="572810"/>
            <a:ext cx="884067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• </a:t>
            </a:r>
            <a:r>
              <a:rPr lang="ru-RU" sz="2800" b="1" dirty="0"/>
              <a:t>создание благоприятной нравственной обстановки </a:t>
            </a:r>
            <a:r>
              <a:rPr lang="ru-RU" sz="2800" dirty="0"/>
              <a:t>в </a:t>
            </a:r>
            <a:r>
              <a:rPr lang="ru-RU" sz="2800" dirty="0" smtClean="0"/>
              <a:t>семье; </a:t>
            </a:r>
          </a:p>
          <a:p>
            <a:pPr algn="just"/>
            <a:r>
              <a:rPr lang="ru-RU" sz="2800" dirty="0" smtClean="0"/>
              <a:t>• </a:t>
            </a:r>
            <a:r>
              <a:rPr lang="ru-RU" sz="2800" b="1" dirty="0"/>
              <a:t>формирование</a:t>
            </a:r>
            <a:r>
              <a:rPr lang="ru-RU" sz="2800" dirty="0"/>
              <a:t> у ребенка твердых </a:t>
            </a:r>
            <a:r>
              <a:rPr lang="ru-RU" sz="2800" b="1" dirty="0"/>
              <a:t>нравственных ориентиров,</a:t>
            </a:r>
            <a:r>
              <a:rPr lang="ru-RU" sz="2800" dirty="0"/>
              <a:t> нравственной позиции; </a:t>
            </a:r>
            <a:endParaRPr lang="ru-RU" sz="2800" dirty="0" smtClean="0"/>
          </a:p>
          <a:p>
            <a:pPr algn="just"/>
            <a:r>
              <a:rPr lang="ru-RU" sz="2800" dirty="0" smtClean="0"/>
              <a:t>• </a:t>
            </a:r>
            <a:r>
              <a:rPr lang="ru-RU" sz="2800" b="1" dirty="0"/>
              <a:t>воспитание</a:t>
            </a:r>
            <a:r>
              <a:rPr lang="ru-RU" sz="2800" dirty="0"/>
              <a:t> </a:t>
            </a:r>
            <a:r>
              <a:rPr lang="ru-RU" sz="2800" b="1" dirty="0" smtClean="0"/>
              <a:t>волевых </a:t>
            </a:r>
            <a:r>
              <a:rPr lang="ru-RU" sz="2800" b="1" dirty="0"/>
              <a:t>качеств </a:t>
            </a:r>
            <a:r>
              <a:rPr lang="ru-RU" sz="2800" dirty="0"/>
              <a:t>и чувства </a:t>
            </a:r>
            <a:r>
              <a:rPr lang="ru-RU" sz="2800" b="1" dirty="0"/>
              <a:t>собственного </a:t>
            </a:r>
            <a:r>
              <a:rPr lang="ru-RU" sz="2800" b="1" dirty="0" smtClean="0"/>
              <a:t>достоинства</a:t>
            </a:r>
            <a:r>
              <a:rPr lang="ru-RU" sz="2800" dirty="0" smtClean="0"/>
              <a:t>; </a:t>
            </a:r>
          </a:p>
          <a:p>
            <a:pPr algn="just"/>
            <a:r>
              <a:rPr lang="ru-RU" sz="2800" dirty="0" smtClean="0"/>
              <a:t>• </a:t>
            </a:r>
            <a:r>
              <a:rPr lang="ru-RU" sz="2800" b="1" dirty="0"/>
              <a:t>недопущение насилия </a:t>
            </a:r>
            <a:r>
              <a:rPr lang="ru-RU" sz="2800" dirty="0"/>
              <a:t>над ребенком, подавляющего </a:t>
            </a:r>
            <a:r>
              <a:rPr lang="ru-RU" sz="2800" dirty="0" smtClean="0"/>
              <a:t>волю; </a:t>
            </a:r>
            <a:endParaRPr lang="ru-RU" sz="2800" dirty="0"/>
          </a:p>
          <a:p>
            <a:pPr algn="just"/>
            <a:r>
              <a:rPr lang="ru-RU" sz="2800" dirty="0" smtClean="0"/>
              <a:t> </a:t>
            </a:r>
            <a:r>
              <a:rPr lang="ru-RU" sz="2800" dirty="0"/>
              <a:t>• </a:t>
            </a:r>
            <a:r>
              <a:rPr lang="ru-RU" sz="2800" b="1" dirty="0"/>
              <a:t>недопущение приобщения </a:t>
            </a:r>
            <a:r>
              <a:rPr lang="ru-RU" sz="2800" dirty="0"/>
              <a:t>детей и подростков к </a:t>
            </a:r>
            <a:r>
              <a:rPr lang="ru-RU" sz="2800" b="1" dirty="0"/>
              <a:t>спиртным напиткам, курению</a:t>
            </a:r>
            <a:r>
              <a:rPr lang="ru-RU" sz="2800" dirty="0"/>
              <a:t>, азартным играм; </a:t>
            </a:r>
            <a:endParaRPr lang="ru-RU" sz="2800" dirty="0" smtClean="0"/>
          </a:p>
          <a:p>
            <a:pPr algn="just"/>
            <a:r>
              <a:rPr lang="ru-RU" sz="2800" dirty="0" smtClean="0"/>
              <a:t>• </a:t>
            </a:r>
            <a:r>
              <a:rPr lang="ru-RU" sz="2800" b="1" dirty="0"/>
              <a:t>побуждение</a:t>
            </a:r>
            <a:r>
              <a:rPr lang="ru-RU" sz="2800" dirty="0"/>
              <a:t> ребенка </a:t>
            </a:r>
            <a:r>
              <a:rPr lang="ru-RU" sz="2800" b="1" dirty="0"/>
              <a:t>к самовоспитанию </a:t>
            </a:r>
            <a:r>
              <a:rPr lang="ru-RU" sz="2800" dirty="0"/>
              <a:t>и обучение его методике работы над </a:t>
            </a:r>
            <a:r>
              <a:rPr lang="ru-RU" sz="2800" dirty="0" smtClean="0"/>
              <a:t>собой.</a:t>
            </a:r>
          </a:p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СОВМЕСТНЫЕ ДЕЛА!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990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408" y="5517232"/>
            <a:ext cx="8892480" cy="87896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 в семейном воспитании!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22470"/>
            <a:ext cx="9036496" cy="4824536"/>
          </a:xfrm>
        </p:spPr>
        <p:txBody>
          <a:bodyPr>
            <a:normAutofit/>
          </a:bodyPr>
          <a:lstStyle/>
          <a:p>
            <a:pPr algn="ctr"/>
            <a:endParaRPr lang="ru-RU" sz="4000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endParaRPr lang="ru-RU" sz="40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691" y="1772816"/>
            <a:ext cx="3903284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79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1109</TotalTime>
  <Words>252</Words>
  <Application>Microsoft Office PowerPoint</Application>
  <PresentationFormat>Экран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РОДИТЕЛЬСИЙ УНИВЕРСИТЕТ   «Профилактика проблемного поведения подростков»</vt:lpstr>
      <vt:lpstr>Девиантное поведение — совершение поступков, которые противоречат нормам социального поведения</vt:lpstr>
      <vt:lpstr>ПРИЗНАКИ ДЕВИАНТНОГО ПОВЕДЕНИЯ</vt:lpstr>
      <vt:lpstr>Презентация PowerPoint</vt:lpstr>
      <vt:lpstr>Презентация PowerPoint</vt:lpstr>
      <vt:lpstr>Успехов в семейном воспитании!</vt:lpstr>
    </vt:vector>
  </TitlesOfParts>
  <Company>UralSOFT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Золотое сечение и пропорции тела человека</dc:title>
  <dc:creator>Admin</dc:creator>
  <cp:lastModifiedBy>Admin</cp:lastModifiedBy>
  <cp:revision>68</cp:revision>
  <dcterms:created xsi:type="dcterms:W3CDTF">2021-04-20T15:13:07Z</dcterms:created>
  <dcterms:modified xsi:type="dcterms:W3CDTF">2023-02-25T20:50:03Z</dcterms:modified>
</cp:coreProperties>
</file>