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sldIdLst>
    <p:sldId id="271" r:id="rId2"/>
    <p:sldId id="259" r:id="rId3"/>
    <p:sldId id="279" r:id="rId4"/>
    <p:sldId id="289" r:id="rId5"/>
    <p:sldId id="290" r:id="rId6"/>
    <p:sldId id="269" r:id="rId7"/>
    <p:sldId id="258" r:id="rId8"/>
    <p:sldId id="266" r:id="rId9"/>
    <p:sldId id="263" r:id="rId10"/>
    <p:sldId id="280" r:id="rId11"/>
    <p:sldId id="281" r:id="rId12"/>
    <p:sldId id="285" r:id="rId13"/>
    <p:sldId id="291" r:id="rId14"/>
    <p:sldId id="286" r:id="rId15"/>
    <p:sldId id="292" r:id="rId16"/>
    <p:sldId id="287" r:id="rId1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E7312DD9-0BC0-4068-A8B9-285A6C1B109A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2AD0CCC8-3DC1-48C0-942C-FF38E071234E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D0F3310E-9B4B-4C88-944B-E23C38D1B6D2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8E0651DE-F4DF-4501-B6C1-2597FB634DF0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78EF3CB-231B-45E1-B253-D0F68535E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59BC0-FFC7-440B-A113-4B5DE23D6EEE}" type="datetimeFigureOut">
              <a:rPr lang="ru-RU"/>
              <a:pPr>
                <a:defRPr/>
              </a:pPr>
              <a:t>14.12.2022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9B077DE-0FF2-4B59-9C5C-55E89CCD5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AB7980-B159-4715-9B13-E853B8873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D30B9-E75A-4573-9B04-FC91282A89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9122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239CB-9A62-4D47-A7F2-45A1B29D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AF456-38DD-4D85-BDF5-443EE569CB89}" type="datetimeFigureOut">
              <a:rPr lang="ru-RU"/>
              <a:pPr>
                <a:defRPr/>
              </a:pPr>
              <a:t>14.12.2022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CCB1A-65A5-48DC-BAD4-B27CB0530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12F3D-1F7E-494E-B8A9-19FDE7E9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8DCA1-F973-4D51-83F5-1374CD5B70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208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F2C47-6DAE-4205-B61A-D84BCDBEB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25FAA-0C71-48AE-B71F-A811C6C4EA2F}" type="datetimeFigureOut">
              <a:rPr lang="ru-RU"/>
              <a:pPr>
                <a:defRPr/>
              </a:pPr>
              <a:t>14.12.2022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2C0BE-C76F-48C2-A221-65FE0F93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1DDC4-9BF2-4BF2-9603-3C4EC9B3B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E4361-DF7E-4D2C-B767-E84A22A6EC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7800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255C0-B56B-44A3-9855-C7D05699166C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C6BF9-02D8-4D06-B103-AB442D42C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744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7E3A-B56F-45F2-AB7D-0AC3F85F68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4CA04-7DC6-4D86-8463-9E26922EF223}" type="datetimeFigureOut">
              <a:rPr lang="ru-RU"/>
              <a:pPr>
                <a:defRPr/>
              </a:pPr>
              <a:t>14.12.2022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E6B1A-71C1-46F3-811F-E86ABB48A4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4920F-A59B-4EF9-A075-336DDF826E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918F69F-7F7C-4F38-AFFF-85F3479E57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5053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8571B068-6C5E-4D8E-B5ED-98B2677388CD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78BD91A-91E2-4E96-9997-A9B8BE8A5C3A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1B0EA8A-3201-476E-906C-9527A7B6651A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>
            <a:extLst>
              <a:ext uri="{FF2B5EF4-FFF2-40B4-BE49-F238E27FC236}">
                <a16:creationId xmlns:a16="http://schemas.microsoft.com/office/drawing/2014/main" id="{33CEBE8F-9758-4B59-8448-45B63135C268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30460AC-1E50-4864-9037-82E7A3E1F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559CC-0295-4E74-B5BC-0E0D3136CEEF}" type="datetimeFigureOut">
              <a:rPr lang="ru-RU"/>
              <a:pPr>
                <a:defRPr/>
              </a:pPr>
              <a:t>14.12.2022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16B5337-04A0-4402-B5EB-FF86716EF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07A0507-44AF-4C39-9E0C-13E179708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6D413-B5AC-48C5-9452-3989193066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8131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903947-8193-4674-B4A0-32DAC6B7EB6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22CE4-AAC0-48DA-98E9-68F3F65C4DC0}" type="datetimeFigureOut">
              <a:rPr lang="ru-RU"/>
              <a:pPr>
                <a:defRPr/>
              </a:pPr>
              <a:t>14.12.2022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97A7985-05C4-43FB-A77D-35AF79E278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193FFE-97A9-4D9A-8C2D-7DE60259958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76EFA81F-1386-4A9D-BAEB-CECDF79A60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43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21D4FB5-2011-4B6A-BE62-05F014C25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8FE3D-BEFC-4331-B32E-88B9B2BC2351}" type="datetimeFigureOut">
              <a:rPr lang="ru-RU"/>
              <a:pPr>
                <a:defRPr/>
              </a:pPr>
              <a:t>14.12.2022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86A1CD2-15F4-4382-BBE0-D956E2469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B8921F-3438-45CB-B3D3-0A6A067B5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E41BE-B090-468D-8033-BC21310DF9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579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3BB6EE-28DB-4DCD-B96A-CB775FB43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E7A05-F19F-48D1-BE72-098FD5819C57}" type="datetimeFigureOut">
              <a:rPr lang="ru-RU"/>
              <a:pPr>
                <a:defRPr/>
              </a:pPr>
              <a:t>14.12.2022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4421256-4D8E-4D06-81AF-53BA7ED78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FE2C0F-573D-4682-B7F1-4CFDF08E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08DC-6C87-4D01-9713-FB853BF9C6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408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26936ED-EA20-4533-A803-DB82B33B4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6A085-983A-4CE0-A0A1-C770E8BF0C2A}" type="datetimeFigureOut">
              <a:rPr lang="ru-RU"/>
              <a:pPr>
                <a:defRPr/>
              </a:pPr>
              <a:t>14.12.2022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01AC2D3-BDB4-4F1C-AB2F-39AE15E4A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DE335F2-7E0E-4BAF-B5DD-221DD5CF3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D0861-E088-43B5-9E4E-AF202444EC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5229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864208-995E-4438-B5A8-6E6D3752B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39674-83F9-49C9-890C-DDCF7E9A4679}" type="datetimeFigureOut">
              <a:rPr lang="ru-RU"/>
              <a:pPr>
                <a:defRPr/>
              </a:pPr>
              <a:t>14.12.2022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94CDF7-9A8B-4E20-93F4-A9F494C08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7A0F63-0C1E-4CCD-BB75-E7DC1CB0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6C156-3401-484C-AD1A-D9D3FF5B84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5164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2C8D2AE-76CB-4620-BA24-D6ADFC9E7717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60EE1CC-E63E-41C9-B958-188CB5233FC4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A296126E-9076-4331-85BE-66CDC1DBD757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>
            <a:extLst>
              <a:ext uri="{FF2B5EF4-FFF2-40B4-BE49-F238E27FC236}">
                <a16:creationId xmlns:a16="http://schemas.microsoft.com/office/drawing/2014/main" id="{5DF5D507-DE7C-4DDA-B0A8-1A1425868A69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1544B43D-301D-4FA6-B874-F76089D0F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90C1F-1D6E-4C11-9B9F-48EB15140440}" type="datetimeFigureOut">
              <a:rPr lang="ru-RU"/>
              <a:pPr>
                <a:defRPr/>
              </a:pPr>
              <a:t>14.12.2022</a:t>
            </a:fld>
            <a:endParaRPr lang="ru-RU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B0E5BE2E-1566-4959-A686-C3B9C489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66F4FF1F-7F63-4FC1-83EA-23FF5E52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1BA7A-017B-47DA-93A9-EC2BF596A3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144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8395DF-B597-4CB1-AFF6-8A474264335A}"/>
              </a:ext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FFAD2F-A500-44B0-8289-467125C04A8E}"/>
              </a:ext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FA6328-B60B-4800-BF4B-940C2FFE1CA2}"/>
              </a:ext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69C0C5-1966-41A9-AF53-AF9D3B67D31E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A2527-5760-46DA-AA19-CE47A4B30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>
            <a:extLst>
              <a:ext uri="{FF2B5EF4-FFF2-40B4-BE49-F238E27FC236}">
                <a16:creationId xmlns:a16="http://schemas.microsoft.com/office/drawing/2014/main" id="{D6C23836-006B-42B4-BFA4-AB95851DEA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C71CD-5842-4A10-A4CF-21EBEBFB02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A23365-EBDB-4FDC-807A-C7FCAA7432FA}" type="datetimeFigureOut">
              <a:rPr lang="ru-RU"/>
              <a:pPr>
                <a:defRPr/>
              </a:pPr>
              <a:t>14.12.2022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6CAE5-554B-49CA-8405-1D0CA5A12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511DB-1C7B-4A3F-B451-40AD539C7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fld id="{0E6BFCCB-1D1A-4C21-BF57-D3D9746B728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27" r:id="rId2"/>
    <p:sldLayoutId id="2147483836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7" r:id="rId9"/>
    <p:sldLayoutId id="2147483833" r:id="rId10"/>
    <p:sldLayoutId id="2147483834" r:id="rId11"/>
    <p:sldLayoutId id="2147483838" r:id="rId12"/>
  </p:sldLayoutIdLst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yandex.by/video/preview/1452810841313249607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yandex.by/video/preview/17979612616425816296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yandex.by/video/preview/3267794536203411886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993C896-717C-4136-B050-0EDF032E361C}"/>
              </a:ext>
            </a:extLst>
          </p:cNvPr>
          <p:cNvSpPr/>
          <p:nvPr/>
        </p:nvSpPr>
        <p:spPr>
          <a:xfrm>
            <a:off x="428596" y="4357694"/>
            <a:ext cx="8501091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Семья как персональная микросреда жизни и развития ребенка. Нравственные и культурные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ценности семьи.</a:t>
            </a:r>
          </a:p>
        </p:txBody>
      </p:sp>
      <p:sp>
        <p:nvSpPr>
          <p:cNvPr id="5123" name="AutoShape 5" descr="https://bgmedia.ru/wp-content/uploads/2022/06/pnulrhkrg1vjfvisbld3e4pft8i3clk3-scaled.jpg">
            <a:extLst>
              <a:ext uri="{FF2B5EF4-FFF2-40B4-BE49-F238E27FC236}">
                <a16:creationId xmlns:a16="http://schemas.microsoft.com/office/drawing/2014/main" id="{22AA7BF1-F5AC-47E5-807F-55BEB515EC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5124" name="Picture 7">
            <a:extLst>
              <a:ext uri="{FF2B5EF4-FFF2-40B4-BE49-F238E27FC236}">
                <a16:creationId xmlns:a16="http://schemas.microsoft.com/office/drawing/2014/main" id="{C0752A8F-8E07-4A89-A894-91A2EEF94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85725"/>
            <a:ext cx="6408737" cy="427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857156-2938-46BF-8E54-57C2AE73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ВСЁ о воспитании Ребёнка за 5 минут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9C72F7-F4DD-457F-AADC-8E5B3A348A44}"/>
              </a:ext>
            </a:extLst>
          </p:cNvPr>
          <p:cNvSpPr txBox="1"/>
          <p:nvPr/>
        </p:nvSpPr>
        <p:spPr>
          <a:xfrm>
            <a:off x="971600" y="4653136"/>
            <a:ext cx="7488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e-BY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и обсуждение видеоролика</a:t>
            </a:r>
          </a:p>
          <a:p>
            <a:endParaRPr lang="be-BY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https://yandex.by/video/preview/14528108413132496077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(продолжительность  00:04:42)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B45A75-9963-4E36-894F-40789CA2D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5674">
            <a:off x="4932040" y="1373978"/>
            <a:ext cx="2934772" cy="28471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2D4033-ABF2-45BB-A56C-33C879E92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38885">
            <a:off x="354347" y="1711978"/>
            <a:ext cx="3676193" cy="24525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69979-B560-4680-A2BB-75E324628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908871"/>
            <a:ext cx="8136904" cy="719929"/>
          </a:xfrm>
        </p:spPr>
        <p:txBody>
          <a:bodyPr/>
          <a:lstStyle/>
          <a:p>
            <a:pPr marL="182880" indent="0">
              <a:buNone/>
            </a:pPr>
            <a:r>
              <a:rPr lang="ru-RU" sz="3600" dirty="0"/>
              <a:t>Выступление священнослужителя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976F20-2E4C-4845-A24B-EA7098D5D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2524033"/>
            <a:ext cx="7776864" cy="2633159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«Семья – основа нравственного воспитания ребёнка»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C3165399-8B29-4668-A834-3C3E08550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32656"/>
            <a:ext cx="8748712" cy="6192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337235A-1F51-4506-921A-EA55F61D53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9592" y="4941168"/>
            <a:ext cx="6329149" cy="1656184"/>
          </a:xfrm>
        </p:spPr>
        <p:txBody>
          <a:bodyPr/>
          <a:lstStyle/>
          <a:p>
            <a:pPr marL="46037" indent="0" algn="ctr">
              <a:buNone/>
            </a:pP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Демонстрация и обсуждение видеоролика</a:t>
            </a:r>
          </a:p>
          <a:p>
            <a:pPr marL="46037" indent="0" algn="ctr">
              <a:buNone/>
            </a:pP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https://yandex.by/video/preview/17979612616425816296</a:t>
            </a:r>
            <a:endParaRPr lang="ru-RU" sz="18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" indent="0" algn="ctr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(продолжительность 00:03:14)</a:t>
            </a:r>
            <a:endParaRPr lang="ru-RU" sz="1800" dirty="0">
              <a:solidFill>
                <a:schemeClr val="tx1"/>
              </a:solidFill>
            </a:endParaRPr>
          </a:p>
          <a:p>
            <a:pPr marL="46037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0BAABB-D13F-4958-AE27-9913FE298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71560"/>
            <a:ext cx="7162542" cy="402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06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16F6D7AE-2F26-4D88-B1A4-1AB912CCD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9275"/>
            <a:ext cx="4968875" cy="49672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Прямоугольник 1">
            <a:extLst>
              <a:ext uri="{FF2B5EF4-FFF2-40B4-BE49-F238E27FC236}">
                <a16:creationId xmlns:a16="http://schemas.microsoft.com/office/drawing/2014/main" id="{AB7E0DAE-66B7-4B92-B3FD-829CB49C1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1700213"/>
            <a:ext cx="28987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— я всё понял!</a:t>
            </a:r>
          </a:p>
          <a:p>
            <a:endParaRPr lang="ru-RU" altLang="ru-RU"/>
          </a:p>
          <a:p>
            <a:endParaRPr lang="ru-RU" altLang="ru-RU"/>
          </a:p>
          <a:p>
            <a:r>
              <a:rPr lang="ru-RU" altLang="ru-RU"/>
              <a:t> </a:t>
            </a:r>
          </a:p>
          <a:p>
            <a:endParaRPr lang="ru-RU" altLang="ru-RU"/>
          </a:p>
          <a:p>
            <a:r>
              <a:rPr lang="ru-RU" altLang="ru-RU"/>
              <a:t>— надо поразмыслить!</a:t>
            </a:r>
          </a:p>
          <a:p>
            <a:endParaRPr lang="ru-RU" altLang="ru-RU"/>
          </a:p>
          <a:p>
            <a:r>
              <a:rPr lang="ru-RU" altLang="ru-RU"/>
              <a:t> </a:t>
            </a:r>
          </a:p>
          <a:p>
            <a:endParaRPr lang="ru-RU" altLang="ru-RU"/>
          </a:p>
          <a:p>
            <a:endParaRPr lang="ru-RU" altLang="ru-RU"/>
          </a:p>
          <a:p>
            <a:r>
              <a:rPr lang="ru-RU" altLang="ru-RU"/>
              <a:t>— мне совсем не понятно.</a:t>
            </a:r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DA5B38D7-47AE-4024-ACEB-C131BB645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561975"/>
            <a:ext cx="1141412" cy="8636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735295EC-490A-4E27-AE81-E02325270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2168525"/>
            <a:ext cx="965200" cy="86518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D1D70756-A98C-41D6-AE48-C85504471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408363"/>
            <a:ext cx="685800" cy="8651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DA4361-F94C-4847-8600-B47A639DD5AE}"/>
              </a:ext>
            </a:extLst>
          </p:cNvPr>
          <p:cNvSpPr txBox="1"/>
          <p:nvPr/>
        </p:nvSpPr>
        <p:spPr>
          <a:xfrm>
            <a:off x="899592" y="908720"/>
            <a:ext cx="7344816" cy="3697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царит взаимопониманье,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весь мир лежит у ваших ног.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в семье — основа Мирозданья.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пусть хранит все наши семьи Бог!                    </a:t>
            </a:r>
          </a:p>
          <a:p>
            <a:pPr algn="r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Леонид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Гайкевич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12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FD1F78-2DA8-416D-A53B-B30483EC8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180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1">
            <a:extLst>
              <a:ext uri="{FF2B5EF4-FFF2-40B4-BE49-F238E27FC236}">
                <a16:creationId xmlns:a16="http://schemas.microsoft.com/office/drawing/2014/main" id="{FE898331-D003-48AA-A5A6-71ABA201B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692150"/>
            <a:ext cx="5400675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C00000"/>
                </a:solidFill>
              </a:rPr>
              <a:t>• Если семья – это здание, то какое…</a:t>
            </a:r>
          </a:p>
          <a:p>
            <a:r>
              <a:rPr lang="ru-RU" altLang="ru-RU" sz="2400" b="1" dirty="0">
                <a:solidFill>
                  <a:srgbClr val="C00000"/>
                </a:solidFill>
              </a:rPr>
              <a:t>• Если семья – это цвет, то какой…</a:t>
            </a:r>
          </a:p>
          <a:p>
            <a:r>
              <a:rPr lang="ru-RU" altLang="ru-RU" sz="2400" b="1" dirty="0">
                <a:solidFill>
                  <a:srgbClr val="C00000"/>
                </a:solidFill>
              </a:rPr>
              <a:t>• Если семья – это музыка, то какая …</a:t>
            </a:r>
          </a:p>
          <a:p>
            <a:r>
              <a:rPr lang="ru-RU" altLang="ru-RU" sz="2400" b="1" dirty="0">
                <a:solidFill>
                  <a:srgbClr val="C00000"/>
                </a:solidFill>
              </a:rPr>
              <a:t>• Если семья – это геометрическая фигура, то какая…</a:t>
            </a:r>
          </a:p>
          <a:p>
            <a:r>
              <a:rPr lang="ru-RU" altLang="ru-RU" sz="2400" b="1" dirty="0">
                <a:solidFill>
                  <a:srgbClr val="C00000"/>
                </a:solidFill>
              </a:rPr>
              <a:t>• Если семья – это настроение, то какое…</a:t>
            </a:r>
          </a:p>
          <a:p>
            <a:r>
              <a:rPr lang="ru-RU" altLang="ru-RU" sz="2400" b="1" dirty="0">
                <a:solidFill>
                  <a:srgbClr val="C00000"/>
                </a:solidFill>
              </a:rPr>
              <a:t>• Если семья – это блюдо, то какое…</a:t>
            </a:r>
          </a:p>
        </p:txBody>
      </p:sp>
      <p:pic>
        <p:nvPicPr>
          <p:cNvPr id="6147" name="Picture 4">
            <a:extLst>
              <a:ext uri="{FF2B5EF4-FFF2-40B4-BE49-F238E27FC236}">
                <a16:creationId xmlns:a16="http://schemas.microsoft.com/office/drawing/2014/main" id="{BCEA6D3C-EAEB-46A0-953B-E5D0DE555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3429000"/>
            <a:ext cx="3648075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>
            <a:extLst>
              <a:ext uri="{FF2B5EF4-FFF2-40B4-BE49-F238E27FC236}">
                <a16:creationId xmlns:a16="http://schemas.microsoft.com/office/drawing/2014/main" id="{B066A1E8-39D6-48E1-90EB-9AC01BEF6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750888"/>
            <a:ext cx="6913562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«</a:t>
            </a:r>
            <a:r>
              <a:rPr lang="ru-RU" altLang="ru-RU" sz="20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Семья — основная ячейка любого общества и любой цивилизации</a:t>
            </a:r>
            <a:r>
              <a:rPr lang="ru-RU" alt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» (Р. Тагор).</a:t>
            </a:r>
          </a:p>
          <a:p>
            <a:pPr algn="just"/>
            <a:r>
              <a:rPr lang="ru-RU" alt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		«</a:t>
            </a:r>
            <a:r>
              <a:rPr lang="ru-RU" altLang="ru-RU" sz="20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В семейной жизни самый важный винт — это любовь</a:t>
            </a:r>
            <a:r>
              <a:rPr lang="ru-RU" alt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» (А. П. Чехов).</a:t>
            </a:r>
          </a:p>
          <a:p>
            <a:pPr algn="just"/>
            <a:r>
              <a:rPr lang="ru-RU" alt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	«</a:t>
            </a:r>
            <a:r>
              <a:rPr lang="ru-RU" altLang="ru-RU" sz="20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Семья всегда будет основой общества</a:t>
            </a:r>
            <a:r>
              <a:rPr lang="ru-RU" alt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» (О. де Бальзак).</a:t>
            </a:r>
          </a:p>
          <a:p>
            <a:pPr algn="just"/>
            <a:r>
              <a:rPr lang="ru-RU" alt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	«</a:t>
            </a:r>
            <a:r>
              <a:rPr lang="ru-RU" altLang="ru-RU" sz="20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Семья — это та первичная среда, где человек должен учиться творить добро</a:t>
            </a:r>
            <a:r>
              <a:rPr lang="ru-RU" alt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» (В. А. Сухомлинский).</a:t>
            </a:r>
          </a:p>
          <a:p>
            <a:pPr algn="just"/>
            <a:r>
              <a:rPr lang="ru-RU" alt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	«</a:t>
            </a:r>
            <a:r>
              <a:rPr lang="ru-RU" altLang="ru-RU" sz="20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Главный смысл и цель семейной жизни — воспитание детей. Главная школа воспитания детей — это взаимоотношения мужа и жены, отца и матери»</a:t>
            </a:r>
            <a:r>
              <a:rPr lang="ru-RU" alt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(В. А. Сухомлинский).</a:t>
            </a:r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id="{3F25E10B-A6D5-48EE-98DD-05CC6507A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870450"/>
            <a:ext cx="3581400" cy="17081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943A9-6559-47A7-8978-5E0209F7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Дети –зеркало родителей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68C6AA-E83F-4064-91D3-C24E1C6BF1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1520" y="4963003"/>
            <a:ext cx="8640960" cy="1512168"/>
          </a:xfrm>
        </p:spPr>
        <p:txBody>
          <a:bodyPr/>
          <a:lstStyle/>
          <a:p>
            <a:pPr marL="46037" indent="0">
              <a:buNone/>
            </a:pPr>
            <a:endParaRPr lang="ru-RU" sz="1800" u="sng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marL="46037" indent="0" algn="ctr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Демонстрация и обсуждение видеоролика </a:t>
            </a:r>
            <a:endParaRPr lang="ru-RU" sz="1800" u="sng" dirty="0">
              <a:solidFill>
                <a:srgbClr val="56C7AA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6037" indent="0" algn="ctr">
              <a:buNone/>
            </a:pPr>
            <a:r>
              <a:rPr lang="en-US" sz="1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https://yandex.by/video/preview/3267794536203411886</a:t>
            </a:r>
            <a:endParaRPr lang="ru-RU" sz="1800" u="sng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" indent="0" algn="ctr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(продолжительность 00:03:59)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DED461-F282-4764-A487-8839DF20B3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3" t="21039" r="16981" b="15848"/>
          <a:stretch/>
        </p:blipFill>
        <p:spPr>
          <a:xfrm>
            <a:off x="1547664" y="1150268"/>
            <a:ext cx="5544616" cy="391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62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7" y="465796"/>
            <a:ext cx="8097375" cy="101727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Стили семейного воспитания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492896"/>
            <a:ext cx="6400800" cy="3475037"/>
          </a:xfrm>
        </p:spPr>
        <p:txBody>
          <a:bodyPr/>
          <a:lstStyle/>
          <a:p>
            <a:pPr marL="257175" indent="-257175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3429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Авторитетный (демократический)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3429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Авторитарный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3429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Индифферентный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3429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Либеральный (попустительский)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Картинки по запросу родительское воспита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2229">
            <a:off x="5131019" y="3352891"/>
            <a:ext cx="3726412" cy="248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4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6331"/>
            <a:ext cx="8286750" cy="10172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ДЕМОКРАТИЧЕСКИЙ СТИЛЬ ВОСПИТАНИЯ 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(ПРИНИМАЮЩИЙ, АВТОРИТЕТНЫЙ)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202" y="2119219"/>
            <a:ext cx="5359973" cy="1309781"/>
          </a:xfrm>
        </p:spPr>
        <p:txBody>
          <a:bodyPr>
            <a:normAutofit/>
          </a:bodyPr>
          <a:lstStyle/>
          <a:p>
            <a:pPr marL="46037" indent="0">
              <a:buNone/>
            </a:pPr>
            <a:r>
              <a:rPr lang="ru-RU" sz="1725" b="1" dirty="0">
                <a:solidFill>
                  <a:schemeClr val="tx1"/>
                </a:solidFill>
              </a:rPr>
              <a:t>Особенности:</a:t>
            </a:r>
          </a:p>
          <a:p>
            <a:pPr marL="34290" indent="0">
              <a:buNone/>
            </a:pPr>
            <a:r>
              <a:rPr lang="ru-RU" sz="1725" dirty="0">
                <a:solidFill>
                  <a:schemeClr val="tx1"/>
                </a:solidFill>
              </a:rPr>
              <a:t>Родители в семье занимают лидирующие позиции, являясь авторитетом для ребенка.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266" name="Picture 2" descr="Картинки по запросу демократический стиль воспита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115" y="1844824"/>
            <a:ext cx="3394435" cy="237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артинки по запросу демократический стиль воспита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429000"/>
            <a:ext cx="388606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556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авторитарный стиль воспита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0879">
            <a:off x="5565877" y="1585798"/>
            <a:ext cx="3074342" cy="247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56" y="174669"/>
            <a:ext cx="8964488" cy="8274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АВТОРИТАРНЫЙ СТИЛЬ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(ОТВЕРГАЮЩИЙ РЕБЁНКА, ДЕСПОТИЧНЫЙ, ВРАЖДЕБНЫЙ)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315" y="1823165"/>
            <a:ext cx="4735400" cy="1821859"/>
          </a:xfrm>
        </p:spPr>
        <p:txBody>
          <a:bodyPr>
            <a:normAutofit lnSpcReduction="10000"/>
          </a:bodyPr>
          <a:lstStyle/>
          <a:p>
            <a:pPr marL="46037" indent="0">
              <a:buNone/>
            </a:pPr>
            <a:r>
              <a:rPr lang="ru-RU" sz="1800" b="1" dirty="0">
                <a:solidFill>
                  <a:schemeClr val="tx1"/>
                </a:solidFill>
              </a:rPr>
              <a:t>Особенности: </a:t>
            </a:r>
          </a:p>
          <a:p>
            <a:pPr marL="46037" indent="0">
              <a:buNone/>
            </a:pPr>
            <a:r>
              <a:rPr lang="ru-RU" sz="1800" dirty="0">
                <a:solidFill>
                  <a:schemeClr val="tx1"/>
                </a:solidFill>
              </a:rPr>
              <a:t>Родители требуют от ребенка высоких достижений, наказывают за неудачи, жестко контролируют, не интересуются личным мнением ребенка, не признают его права. </a:t>
            </a:r>
            <a:endParaRPr lang="ru-RU" sz="1800" dirty="0"/>
          </a:p>
        </p:txBody>
      </p:sp>
      <p:pic>
        <p:nvPicPr>
          <p:cNvPr id="4100" name="Picture 4" descr="Картинки по запросу авторитарный стиль воспита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23274"/>
            <a:ext cx="2088232" cy="254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970" y="4023274"/>
            <a:ext cx="2088232" cy="244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591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попустительский сти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37139"/>
            <a:ext cx="4391695" cy="506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84" y="260648"/>
            <a:ext cx="8770511" cy="10172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dirty="0">
                <a:solidFill>
                  <a:schemeClr val="accent2">
                    <a:lumMod val="75000"/>
                  </a:schemeClr>
                </a:solidFill>
              </a:rPr>
              <a:t>ЛИБЕРАЛЬНЫЙ СТИЛЬ </a:t>
            </a:r>
            <a:br>
              <a:rPr lang="ru-RU" sz="3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000" dirty="0">
                <a:solidFill>
                  <a:schemeClr val="accent2">
                    <a:lumMod val="75000"/>
                  </a:schemeClr>
                </a:solidFill>
              </a:rPr>
              <a:t>(БЕСКОНТРОЛЬНЫЙ, ПОПУСТИТЕЛЬСКИЙ)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185" y="1994615"/>
            <a:ext cx="3514720" cy="3750167"/>
          </a:xfrm>
        </p:spPr>
        <p:txBody>
          <a:bodyPr>
            <a:normAutofit/>
          </a:bodyPr>
          <a:lstStyle/>
          <a:p>
            <a:pPr marL="46037" indent="0">
              <a:buNone/>
            </a:pPr>
            <a:r>
              <a:rPr lang="ru-RU" sz="1800" b="1" dirty="0">
                <a:solidFill>
                  <a:schemeClr val="tx1"/>
                </a:solidFill>
              </a:rPr>
              <a:t>Особенности:</a:t>
            </a:r>
          </a:p>
          <a:p>
            <a:pPr marL="34290" indent="0">
              <a:buNone/>
            </a:pPr>
            <a:r>
              <a:rPr lang="ru-RU" sz="1800" dirty="0">
                <a:solidFill>
                  <a:schemeClr val="tx1"/>
                </a:solidFill>
              </a:rPr>
              <a:t>При этом стиле воспитания родитель формирует у ребенка «свободу», самостоятельность и раскованность, позволяет ему делать абсолютно всё, что он хочет, не накладывает никаких ограничений.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279627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индифферентный стиль воспита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104">
            <a:off x="5643520" y="2235082"/>
            <a:ext cx="3174437" cy="211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2300"/>
            <a:ext cx="9144000" cy="62462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ИНДИФФЕРЕНТНЫЙ СТИЛЬ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(ВЛАСТНЫЙ, БЕССЕРДЕЧНЫЙ, БЕЗРАЗЛИЧИЕ К РЕБЁНКУ)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633" y="1927002"/>
            <a:ext cx="4585054" cy="2222078"/>
          </a:xfrm>
        </p:spPr>
        <p:txBody>
          <a:bodyPr>
            <a:normAutofit/>
          </a:bodyPr>
          <a:lstStyle/>
          <a:p>
            <a:pPr marL="46037" indent="0">
              <a:buNone/>
            </a:pPr>
            <a:r>
              <a:rPr lang="ru-RU" sz="1800" b="1" dirty="0">
                <a:solidFill>
                  <a:schemeClr val="tx1"/>
                </a:solidFill>
              </a:rPr>
              <a:t>Особенности:</a:t>
            </a:r>
          </a:p>
          <a:p>
            <a:pPr marL="34290" indent="0">
              <a:buNone/>
            </a:pPr>
            <a:r>
              <a:rPr lang="ru-RU" sz="1800" dirty="0">
                <a:solidFill>
                  <a:schemeClr val="tx1"/>
                </a:solidFill>
              </a:rPr>
              <a:t>К ребенку относятся с пренебрежением, игнорируя его эмоциональные потребности. Это случаи, скорее всего, случайного или  нежелательного появления ребенка в семье. Ну, раз уж родился, живи, но не мешай.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4268379"/>
            <a:ext cx="3307589" cy="222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1705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905</TotalTime>
  <Words>479</Words>
  <Application>Microsoft Office PowerPoint</Application>
  <PresentationFormat>Экран (4:3)</PresentationFormat>
  <Paragraphs>61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Дети –зеркало родителей</vt:lpstr>
      <vt:lpstr>Стили семейного воспитания</vt:lpstr>
      <vt:lpstr>ДЕМОКРАТИЧЕСКИЙ СТИЛЬ ВОСПИТАНИЯ  (ПРИНИМАЮЩИЙ, АВТОРИТЕТНЫЙ)</vt:lpstr>
      <vt:lpstr>АВТОРИТАРНЫЙ СТИЛЬ (ОТВЕРГАЮЩИЙ РЕБЁНКА, ДЕСПОТИЧНЫЙ, ВРАЖДЕБНЫЙ)</vt:lpstr>
      <vt:lpstr>ЛИБЕРАЛЬНЫЙ СТИЛЬ  (БЕСКОНТРОЛЬНЫЙ, ПОПУСТИТЕЛЬСКИЙ)</vt:lpstr>
      <vt:lpstr>ИНДИФФЕРЕНТНЫЙ СТИЛЬ (ВЛАСТНЫЙ, БЕССЕРДЕЧНЫЙ, БЕЗРАЗЛИЧИЕ К РЕБЁНКУ)</vt:lpstr>
      <vt:lpstr>ВСЁ о воспитании Ребёнка за 5 минут</vt:lpstr>
      <vt:lpstr>Выступление священнослужителя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User</cp:lastModifiedBy>
  <cp:revision>119</cp:revision>
  <dcterms:created xsi:type="dcterms:W3CDTF">2014-05-07T15:31:37Z</dcterms:created>
  <dcterms:modified xsi:type="dcterms:W3CDTF">2022-12-14T04:57:56Z</dcterms:modified>
</cp:coreProperties>
</file>