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66" r:id="rId2"/>
    <p:sldId id="267" r:id="rId3"/>
    <p:sldId id="259" r:id="rId4"/>
    <p:sldId id="261" r:id="rId5"/>
    <p:sldId id="262" r:id="rId6"/>
    <p:sldId id="26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6C16-24A1-4C45-A3EC-DE3510A72A9F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887D4-CB99-496E-8E5A-FF189DF57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4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B5F96A03-8138-40FB-9215-C023F42B3804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7313" y="6429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ru-RU" altLang="ru-RU" sz="8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Как уже говорилось выше, Интернет – это мир широких возможностей. Интернет позволяет вам: общаться с друзьями, семьей, коллегами, получать доступ к информации и развлечениям, учиться, встречаться с людьми и узнавать новое. Однако Интернет не только является лучшим другом, но иногда может быть и злейшим врагом.</a:t>
            </a:r>
            <a:endParaRPr lang="en-US" altLang="ru-RU" sz="800" smtClean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A7C9A3DD-09D4-40D7-B78E-17C2266C5007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Несомненно, Интернет полезен для детей, однако потенциальные опасности вполне реальны. Узнав больше об этих угрозах, </a:t>
            </a:r>
            <a:r>
              <a:rPr lang="ru-RU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</a:t>
            </a: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аша семья может избежать опасностей и предотвратить неприятности. Опасности Интернета для детей делятся на пять основных категорий.</a:t>
            </a:r>
          </a:p>
          <a:p>
            <a:pPr>
              <a:lnSpc>
                <a:spcPct val="80000"/>
              </a:lnSpc>
            </a:pPr>
            <a:r>
              <a:rPr lang="en-US" altLang="ru-RU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Киберхулиганы</a:t>
            </a:r>
          </a:p>
          <a:p>
            <a:pPr>
              <a:lnSpc>
                <a:spcPct val="80000"/>
              </a:lnSpc>
            </a:pP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 Интернете, как и на любой игровой площадке, одни люди приятны, другие — нет. И дети, и взрослые с помощью Интернета могут изводить или запугивать других людей, начиная с присвоения прозвищ и заканчивая физическими угрозами. Например, дети иногда отправляют угрожающие комментарии или неприличные изображения через службы мгновенных сообщений или блоги, незаметно для родителей и общества бесчестя ребенка.</a:t>
            </a:r>
          </a:p>
          <a:p>
            <a:pPr>
              <a:lnSpc>
                <a:spcPct val="80000"/>
              </a:lnSpc>
            </a:pPr>
            <a:r>
              <a:rPr lang="en-US" altLang="ru-RU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Злоупотребление обменом файлами</a:t>
            </a:r>
          </a:p>
          <a:p>
            <a:pPr>
              <a:lnSpc>
                <a:spcPct val="80000"/>
              </a:lnSpc>
            </a:pP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Обмен музыкой, видео и другими файлами рискован. Ваши дети случайно могут загрузить неуместные материалы, компьютерные вирусы или программы-шпионы. Некоторые программы для обмена файлами дают доступ к компьютеру в любое время,</a:t>
            </a:r>
            <a:r>
              <a:rPr lang="ru-RU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 пока </a:t>
            </a: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он в сети.</a:t>
            </a:r>
          </a:p>
          <a:p>
            <a:pPr>
              <a:lnSpc>
                <a:spcPct val="80000"/>
              </a:lnSpc>
            </a:pPr>
            <a:r>
              <a:rPr lang="en-US" altLang="ru-RU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Доступ к неприличному </a:t>
            </a:r>
            <a:r>
              <a:rPr lang="ru-RU" altLang="ru-RU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контенту</a:t>
            </a:r>
            <a:endParaRPr lang="en-US" altLang="ru-RU" sz="900" b="1" smtClean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Дети зачастую не в силах противостоять любопытству. Пользуясь Интернетом, они могут столкнуться с информацией или изображениями, доступ к которым </a:t>
            </a:r>
            <a:r>
              <a:rPr lang="ru-RU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</a:t>
            </a: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ы бы хотели ограничить, например</a:t>
            </a:r>
            <a:r>
              <a:rPr lang="ru-RU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, с контентом </a:t>
            </a: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неприличного характера, недопустимым для детей или не соответствующим ценностям </a:t>
            </a:r>
            <a:r>
              <a:rPr lang="ru-RU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</a:t>
            </a: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ашей семьи. Это может случиться при нажатии на рекламные или непонятные ссылки на поисковой странице либо при обмене файлами через Интернет</a:t>
            </a:r>
          </a:p>
          <a:p>
            <a:pPr>
              <a:lnSpc>
                <a:spcPct val="80000"/>
              </a:lnSpc>
            </a:pPr>
            <a:r>
              <a:rPr lang="en-US" altLang="ru-RU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Киберхищники </a:t>
            </a:r>
          </a:p>
          <a:p>
            <a:pPr>
              <a:lnSpc>
                <a:spcPct val="80000"/>
              </a:lnSpc>
            </a:pP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Киберхищники используют Интернет для сближения с детьми. Их цель — изолировать детей и убедить их встретиться лично. О людях в сети известно только то, что они сами сообщают о себе. Киберхищники пользуются этой анонимностью для обмана детей, притворяясь другим ребенком или кем-то еще, кто заслуживает доверия.</a:t>
            </a:r>
          </a:p>
          <a:p>
            <a:pPr>
              <a:lnSpc>
                <a:spcPct val="80000"/>
              </a:lnSpc>
            </a:pP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Эти люди могут также использовать подростковые стремления к приключениям и романтике, чтобы завязать с ними недопустимые дружеские отношения.</a:t>
            </a:r>
          </a:p>
          <a:p>
            <a:pPr>
              <a:lnSpc>
                <a:spcPct val="80000"/>
              </a:lnSpc>
            </a:pPr>
            <a:r>
              <a:rPr lang="en-US" altLang="ru-RU" sz="900" b="1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Вторжение в частную жизнь</a:t>
            </a:r>
          </a:p>
          <a:p>
            <a:pPr>
              <a:lnSpc>
                <a:spcPct val="80000"/>
              </a:lnSpc>
            </a:pP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Некоторые организации используют регистрацию или формы опроса для сбора личных сведений. При заполнении различных форм в Интернете без присмотра дети могут предоставить конфиденциальные сведения о себе или </a:t>
            </a:r>
            <a:r>
              <a:rPr lang="ru-RU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В</a:t>
            </a:r>
            <a:r>
              <a:rPr lang="en-US" altLang="ru-RU" sz="900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ашей семье. Дети также могут случайно предоставить личные сведения или фотографии в блогах, на персональных веб-страницах или при игре через Интернет.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Три основных правил безопасного использования Интернета: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113E8-8E93-4462-B443-7D08B2F3F0C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4E12DD-D5AF-4343-B63B-CE52EB9A285A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943D0A-AB5C-4391-A88B-37F86D7BCA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http://www.e-teaching.ru/SiteCollectionDocuments/pil/inet_safety/html/img/bullet_blue.g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1"/>
          <p:cNvSpPr>
            <a:spLocks noGrp="1" noChangeArrowheads="1"/>
          </p:cNvSpPr>
          <p:nvPr>
            <p:ph type="title"/>
          </p:nvPr>
        </p:nvSpPr>
        <p:spPr>
          <a:xfrm>
            <a:off x="1214438" y="500063"/>
            <a:ext cx="6918325" cy="1079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FF"/>
                </a:solidFill>
                <a:sym typeface="Arial" pitchFamily="34" charset="0"/>
              </a:rPr>
              <a:t>Интернет — мир </a:t>
            </a:r>
            <a:r>
              <a:rPr lang="ru-RU" sz="3600" dirty="0" smtClean="0">
                <a:solidFill>
                  <a:srgbClr val="FFFFFF"/>
                </a:solidFill>
                <a:sym typeface="Arial" pitchFamily="34" charset="0"/>
              </a:rPr>
              <a:t>огромных</a:t>
            </a:r>
            <a:r>
              <a:rPr lang="ru-RU" sz="3600" b="1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r>
              <a:rPr lang="ru-RU" sz="3600" b="1" dirty="0" smtClean="0">
                <a:solidFill>
                  <a:srgbClr val="FFFFFF"/>
                </a:solidFill>
                <a:sym typeface="Arial" pitchFamily="34" charset="0"/>
              </a:rPr>
              <a:t>возможностей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22713" y="2312988"/>
            <a:ext cx="5221287" cy="3159125"/>
          </a:xfrm>
        </p:spPr>
        <p:txBody>
          <a:bodyPr rtlCol="0">
            <a:normAutofit fontScale="92500"/>
          </a:bodyPr>
          <a:lstStyle/>
          <a:p>
            <a:pPr marL="400050" indent="-400050" eaLnBrk="1" fontAlgn="auto" hangingPunct="1">
              <a:spcBef>
                <a:spcPct val="7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1"/>
                </a:solidFill>
                <a:sym typeface="Arial" pitchFamily="34" charset="0"/>
              </a:rPr>
              <a:t>Интернет позволяет вам: </a:t>
            </a:r>
          </a:p>
          <a:p>
            <a:pPr marL="400050" indent="-400050" eaLnBrk="1" fontAlgn="auto" hangingPunct="1">
              <a:spcBef>
                <a:spcPct val="700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Times"/>
              <a:buChar char="•"/>
              <a:defRPr/>
            </a:pPr>
            <a:r>
              <a:rPr lang="ru-RU" sz="2400" b="1" dirty="0" smtClean="0">
                <a:solidFill>
                  <a:srgbClr val="000000"/>
                </a:solidFill>
                <a:sym typeface="Arial" pitchFamily="34" charset="0"/>
              </a:rPr>
              <a:t>общаться с друзьями, семьей, коллегами;</a:t>
            </a:r>
          </a:p>
          <a:p>
            <a:pPr marL="400050" indent="-400050" eaLnBrk="1" fontAlgn="auto" hangingPunct="1">
              <a:spcBef>
                <a:spcPct val="700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Times"/>
              <a:buChar char="•"/>
              <a:defRPr/>
            </a:pPr>
            <a:r>
              <a:rPr lang="ru-RU" sz="2400" b="1" dirty="0" smtClean="0">
                <a:solidFill>
                  <a:srgbClr val="000000"/>
                </a:solidFill>
                <a:sym typeface="Arial" pitchFamily="34" charset="0"/>
              </a:rPr>
              <a:t>получать доступ к информации и развлечениям;</a:t>
            </a:r>
          </a:p>
          <a:p>
            <a:pPr marL="400050" indent="-400050" eaLnBrk="1" fontAlgn="auto" hangingPunct="1">
              <a:spcBef>
                <a:spcPct val="700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Times"/>
              <a:buChar char="•"/>
              <a:defRPr/>
            </a:pPr>
            <a:r>
              <a:rPr lang="ru-RU" sz="2400" b="1" dirty="0" smtClean="0">
                <a:solidFill>
                  <a:srgbClr val="000000"/>
                </a:solidFill>
                <a:sym typeface="Arial" pitchFamily="34" charset="0"/>
              </a:rPr>
              <a:t>учиться, встречаться </a:t>
            </a:r>
            <a:br>
              <a:rPr lang="ru-RU" sz="2400" b="1" dirty="0" smtClean="0">
                <a:solidFill>
                  <a:srgbClr val="000000"/>
                </a:solidFill>
                <a:sym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sym typeface="Arial" pitchFamily="34" charset="0"/>
              </a:rPr>
              <a:t>с людьми и узнавать новое.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hidden">
          <a:xfrm>
            <a:off x="555625" y="5087938"/>
            <a:ext cx="3014663" cy="6667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6275"/>
                  <a:invGamma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r="9420"/>
          <a:stretch/>
        </p:blipFill>
        <p:spPr bwMode="auto">
          <a:xfrm>
            <a:off x="190136" y="2215622"/>
            <a:ext cx="3745640" cy="32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7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plash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2057400" y="4808538"/>
            <a:ext cx="2314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  <a:t>Хищники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altLang="ru-RU" sz="1600">
                <a:solidFill>
                  <a:srgbClr val="000000"/>
                </a:solidFill>
                <a:sym typeface="Arial" pitchFamily="34" charset="0"/>
              </a:rPr>
              <a:t>Эти люди используют Интернет для того, чтобы заманить детей на личную встречу.</a:t>
            </a:r>
          </a:p>
        </p:txBody>
      </p: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3009900" y="2870200"/>
            <a:ext cx="31527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  <a:t>Злоупотребление общим доступом </a:t>
            </a:r>
            <a:b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</a:br>
            <a: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  <a:t>к файлам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altLang="ru-RU" sz="1600">
                <a:solidFill>
                  <a:srgbClr val="000000"/>
                </a:solidFill>
                <a:sym typeface="Arial" pitchFamily="34" charset="0"/>
              </a:rPr>
              <a:t>Несанкционированный обмен музыкой, видео и другими файлами может быть незакон-ным или повлечь загрузку вредоносных программ.</a:t>
            </a:r>
          </a:p>
        </p:txBody>
      </p:sp>
      <p:sp>
        <p:nvSpPr>
          <p:cNvPr id="10245" name="Text Box 20"/>
          <p:cNvSpPr txBox="1">
            <a:spLocks noChangeArrowheads="1"/>
          </p:cNvSpPr>
          <p:nvPr/>
        </p:nvSpPr>
        <p:spPr bwMode="auto">
          <a:xfrm>
            <a:off x="519113" y="3138488"/>
            <a:ext cx="24511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  <a:t>Киберхулиганы</a:t>
            </a:r>
            <a:r>
              <a:rPr lang="ru-RU" altLang="ru-RU" sz="2000" b="1">
                <a:solidFill>
                  <a:schemeClr val="folHlink"/>
                </a:solidFill>
                <a:sym typeface="Arial" pitchFamily="34" charset="0"/>
              </a:rPr>
              <a:t> 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altLang="ru-RU" sz="1600" b="1">
                <a:solidFill>
                  <a:srgbClr val="000000"/>
                </a:solidFill>
                <a:sym typeface="Arial" pitchFamily="34" charset="0"/>
              </a:rPr>
              <a:t>И дети, и взрослые могут использовать Интернет, чтобы изводить или запугивать других людей.</a:t>
            </a: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5556250" y="4648200"/>
            <a:ext cx="29749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  <a:t>Вторжение </a:t>
            </a:r>
            <a:b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</a:br>
            <a: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  <a:t>в частную жизнь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altLang="ru-RU" sz="1600">
                <a:solidFill>
                  <a:srgbClr val="000000"/>
                </a:solidFill>
                <a:sym typeface="Arial" pitchFamily="34" charset="0"/>
              </a:rPr>
              <a:t>Заполняя различные формы в Интернете, дети могут оставить конфиденциальные сведения о себе или свой семье.</a:t>
            </a:r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6261100" y="1760538"/>
            <a:ext cx="26765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  <a:t>Неприличный </a:t>
            </a:r>
            <a:b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</a:br>
            <a:r>
              <a:rPr lang="ru-RU" altLang="ru-RU" sz="2000" b="1">
                <a:solidFill>
                  <a:schemeClr val="accent1"/>
                </a:solidFill>
                <a:sym typeface="Arial" pitchFamily="34" charset="0"/>
              </a:rPr>
              <a:t>контент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altLang="ru-RU" sz="1600">
                <a:solidFill>
                  <a:srgbClr val="000000"/>
                </a:solidFill>
                <a:sym typeface="Arial" pitchFamily="34" charset="0"/>
              </a:rPr>
              <a:t>Если дети используют Интернет без присмотра, они могут столкнуться </a:t>
            </a:r>
            <a:br>
              <a:rPr lang="ru-RU" altLang="ru-RU" sz="1600">
                <a:solidFill>
                  <a:srgbClr val="000000"/>
                </a:solidFill>
                <a:sym typeface="Arial" pitchFamily="34" charset="0"/>
              </a:rPr>
            </a:br>
            <a:r>
              <a:rPr lang="ru-RU" altLang="ru-RU" sz="1600">
                <a:solidFill>
                  <a:srgbClr val="000000"/>
                </a:solidFill>
                <a:sym typeface="Arial" pitchFamily="34" charset="0"/>
              </a:rPr>
              <a:t>с изображениями или информацией, от которой их желательно оградить.</a:t>
            </a:r>
          </a:p>
        </p:txBody>
      </p:sp>
      <p:sp>
        <p:nvSpPr>
          <p:cNvPr id="10248" name="Rectangle 25"/>
          <p:cNvSpPr>
            <a:spLocks noGrp="1" noChangeArrowheads="1"/>
          </p:cNvSpPr>
          <p:nvPr>
            <p:ph type="title"/>
          </p:nvPr>
        </p:nvSpPr>
        <p:spPr>
          <a:xfrm>
            <a:off x="661988" y="463550"/>
            <a:ext cx="7634287" cy="10255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altLang="ru-RU" sz="3600" b="1" smtClean="0">
                <a:solidFill>
                  <a:srgbClr val="FFFFFF"/>
                </a:solidFill>
                <a:sym typeface="Arial" pitchFamily="34" charset="0"/>
              </a:rPr>
              <a:t>Основные угрозы безопасности детей в Интернете</a:t>
            </a:r>
          </a:p>
        </p:txBody>
      </p:sp>
      <p:grpSp>
        <p:nvGrpSpPr>
          <p:cNvPr id="10249" name="Group 43"/>
          <p:cNvGrpSpPr>
            <a:grpSpLocks/>
          </p:cNvGrpSpPr>
          <p:nvPr/>
        </p:nvGrpSpPr>
        <p:grpSpPr bwMode="auto">
          <a:xfrm>
            <a:off x="3014663" y="1423988"/>
            <a:ext cx="1252537" cy="1463675"/>
            <a:chOff x="1614" y="528"/>
            <a:chExt cx="789" cy="922"/>
          </a:xfrm>
        </p:grpSpPr>
        <p:pic>
          <p:nvPicPr>
            <p:cNvPr id="10260" name="Picture 38" descr="circ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" y="696"/>
              <a:ext cx="750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40" descr="mus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528"/>
              <a:ext cx="633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0" name="Group 42"/>
          <p:cNvGrpSpPr>
            <a:grpSpLocks/>
          </p:cNvGrpSpPr>
          <p:nvPr/>
        </p:nvGrpSpPr>
        <p:grpSpPr bwMode="auto">
          <a:xfrm>
            <a:off x="5026025" y="1327150"/>
            <a:ext cx="1233488" cy="1244600"/>
            <a:chOff x="3270" y="2478"/>
            <a:chExt cx="777" cy="784"/>
          </a:xfrm>
        </p:grpSpPr>
        <p:pic>
          <p:nvPicPr>
            <p:cNvPr id="10258" name="Picture 41" descr="circ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2508"/>
              <a:ext cx="750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39" descr="sto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2478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1" name="Picture 45" descr="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947863"/>
            <a:ext cx="11906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7" descr="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864100"/>
            <a:ext cx="11906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8" descr="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3922713"/>
            <a:ext cx="11906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49" descr="donotdistur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3805238"/>
            <a:ext cx="12287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50" descr="bull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681163"/>
            <a:ext cx="942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52" descr="ha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4721225"/>
            <a:ext cx="828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6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784976" cy="4536504"/>
          </a:xfrm>
        </p:spPr>
        <p:txBody>
          <a:bodyPr>
            <a:noAutofit/>
          </a:bodyPr>
          <a:lstStyle/>
          <a:p>
            <a:pPr lvl="0" fontAlgn="base">
              <a:lnSpc>
                <a:spcPct val="85000"/>
              </a:lnSpc>
              <a:spcBef>
                <a:spcPct val="70000"/>
              </a:spcBef>
              <a:spcAft>
                <a:spcPct val="0"/>
              </a:spcAft>
              <a:buClrTx/>
              <a:buSzPct val="100000"/>
            </a:pPr>
            <a:r>
              <a:rPr lang="ru-RU" alt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Поговорите с детьми о том, </a:t>
            </a:r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что </a:t>
            </a:r>
            <a:r>
              <a:rPr lang="ru-RU" alt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они делают в Интернете</a:t>
            </a:r>
          </a:p>
          <a:p>
            <a:pPr lvl="0" fontAlgn="base">
              <a:spcBef>
                <a:spcPct val="70000"/>
              </a:spcBef>
              <a:spcAft>
                <a:spcPct val="0"/>
              </a:spcAft>
              <a:buClrTx/>
              <a:buSzPct val="100000"/>
            </a:pPr>
            <a:r>
              <a:rPr lang="ru-RU" alt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Установите четкие правила использования </a:t>
            </a:r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Интернета</a:t>
            </a:r>
            <a:endParaRPr lang="ru-RU" alt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lvl="0" fontAlgn="base">
              <a:lnSpc>
                <a:spcPct val="85000"/>
              </a:lnSpc>
              <a:spcBef>
                <a:spcPct val="70000"/>
              </a:spcBef>
              <a:spcAft>
                <a:spcPct val="0"/>
              </a:spcAft>
              <a:buClrTx/>
              <a:buSzPct val="100000"/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Научите детей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</a:t>
            </a:r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ержать </a:t>
            </a:r>
            <a:r>
              <a:rPr lang="ru-RU" alt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личные сведения в секрете</a:t>
            </a:r>
          </a:p>
          <a:p>
            <a:pPr lvl="0" fontAlgn="base">
              <a:lnSpc>
                <a:spcPct val="85000"/>
              </a:lnSpc>
              <a:spcBef>
                <a:spcPct val="70000"/>
              </a:spcBef>
              <a:spcAft>
                <a:spcPct val="0"/>
              </a:spcAft>
              <a:buClrTx/>
              <a:buSzPct val="100000"/>
            </a:pPr>
            <a:r>
              <a:rPr lang="ru-RU" alt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Используйте программные продукты для обеспечения семейной безопасности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08520" y="0"/>
            <a:ext cx="9001000" cy="14127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Действия, которые помогут защитить</a:t>
            </a:r>
            <a:r>
              <a:rPr lang="ru-RU" sz="40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br>
              <a:rPr lang="ru-RU" sz="400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40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вашу семью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" y="116632"/>
            <a:ext cx="90924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2609" r="30299" b="10434"/>
          <a:stretch/>
        </p:blipFill>
        <p:spPr bwMode="auto">
          <a:xfrm>
            <a:off x="107504" y="116632"/>
            <a:ext cx="8970813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285875" y="1285875"/>
          <a:ext cx="6286500" cy="1577975"/>
        </p:xfrm>
        <a:graphic>
          <a:graphicData uri="http://schemas.openxmlformats.org/drawingml/2006/table">
            <a:tbl>
              <a:tblPr/>
              <a:tblGrid>
                <a:gridCol w="123825"/>
                <a:gridCol w="6162675"/>
              </a:tblGrid>
              <a:tr h="315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Регулярно обновляйте операционную систему.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Используйте антивирусную программу.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Применяйте брандмауэр.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Создавайте резервные копии важных файлов.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Будьте осторожны при загрузке новых файлов.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5" name="Picture 24" descr="http://www.e-teaching.ru/SiteCollectionDocuments/pil/inet_safety/html/img/bullet_blue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3" descr="http://www.e-teaching.ru/SiteCollectionDocuments/pil/inet_safety/html/img/bullet_blue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2" descr="http://www.e-teaching.ru/SiteCollectionDocuments/pil/inet_safety/html/img/bullet_blue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1" descr="http://www.e-teaching.ru/SiteCollectionDocuments/pil/inet_safety/html/img/bullet_blue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0" descr="http://www.e-teaching.ru/SiteCollectionDocuments/pil/inet_safety/html/img/bullet_blue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25"/>
          <p:cNvSpPr>
            <a:spLocks noChangeArrowheads="1"/>
          </p:cNvSpPr>
          <p:nvPr/>
        </p:nvSpPr>
        <p:spPr bwMode="auto">
          <a:xfrm>
            <a:off x="1000125" y="913577"/>
            <a:ext cx="8143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2060"/>
                </a:solidFill>
                <a:cs typeface="Times New Roman" pitchFamily="18" charset="0"/>
              </a:rPr>
              <a:t>1. Защитите свой компьютер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sp>
        <p:nvSpPr>
          <p:cNvPr id="23571" name="Прямоугольник 36"/>
          <p:cNvSpPr>
            <a:spLocks noChangeArrowheads="1"/>
          </p:cNvSpPr>
          <p:nvPr/>
        </p:nvSpPr>
        <p:spPr bwMode="auto">
          <a:xfrm>
            <a:off x="1000125" y="3071813"/>
            <a:ext cx="360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  <a:cs typeface="Times New Roman" pitchFamily="18" charset="0"/>
              </a:rPr>
              <a:t>2. Защитите себя в Интернете</a:t>
            </a:r>
            <a:endParaRPr lang="ru-RU" altLang="ru-RU" sz="2400">
              <a:solidFill>
                <a:srgbClr val="002060"/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85875" y="3500438"/>
          <a:ext cx="7072313" cy="1262063"/>
        </p:xfrm>
        <a:graphic>
          <a:graphicData uri="http://schemas.openxmlformats.org/drawingml/2006/table">
            <a:tbl>
              <a:tblPr/>
              <a:tblGrid>
                <a:gridCol w="139700"/>
                <a:gridCol w="6932613"/>
              </a:tblGrid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осторожностью разглашайте личную информацию.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Думайте о том, с кем разговариваете.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Помните, что в Интернете не вся  информация надежна и не все  пользователи откровенны.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9" name="Прямоугольник 38"/>
          <p:cNvSpPr>
            <a:spLocks noChangeArrowheads="1"/>
          </p:cNvSpPr>
          <p:nvPr/>
        </p:nvSpPr>
        <p:spPr bwMode="auto">
          <a:xfrm>
            <a:off x="1071563" y="4857750"/>
            <a:ext cx="291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  <a:cs typeface="Times New Roman" pitchFamily="18" charset="0"/>
              </a:rPr>
              <a:t>3. Соблюдайте правила</a:t>
            </a:r>
            <a:endParaRPr lang="ru-RU" altLang="ru-RU" sz="2400">
              <a:solidFill>
                <a:srgbClr val="002060"/>
              </a:solidFill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357313" y="5357813"/>
          <a:ext cx="6715125" cy="946150"/>
        </p:xfrm>
        <a:graphic>
          <a:graphicData uri="http://schemas.openxmlformats.org/drawingml/2006/table">
            <a:tbl>
              <a:tblPr/>
              <a:tblGrid>
                <a:gridCol w="133350"/>
                <a:gridCol w="6581775"/>
              </a:tblGrid>
              <a:tr h="315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Закону необходимо подчиняться даже в Интернете.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работе в Интернете не забывайте заботиться об остальных так же, как о себе.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86" name="Picture 9" descr="plashk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83581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14438" y="0"/>
            <a:ext cx="70723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Три основных правила безопасного использования Интернета:</a:t>
            </a:r>
            <a:endParaRPr lang="ru-RU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7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08" y="5517232"/>
            <a:ext cx="8892480" cy="8789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следующей встречи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2470"/>
            <a:ext cx="9036496" cy="4824536"/>
          </a:xfrm>
        </p:spPr>
        <p:txBody>
          <a:bodyPr>
            <a:normAutofit/>
          </a:bodyPr>
          <a:lstStyle/>
          <a:p>
            <a:pPr algn="ctr"/>
            <a:endParaRPr lang="ru-RU" sz="40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504135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1187</TotalTime>
  <Words>627</Words>
  <Application>Microsoft Office PowerPoint</Application>
  <PresentationFormat>Экран (4:3)</PresentationFormat>
  <Paragraphs>55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Интернет — мир огромных возможностей</vt:lpstr>
      <vt:lpstr>Основные угрозы безопасности детей в Интернете</vt:lpstr>
      <vt:lpstr>Действия, которые помогут защитить  вашу семью</vt:lpstr>
      <vt:lpstr>Презентация PowerPoint</vt:lpstr>
      <vt:lpstr>Презентация PowerPoint</vt:lpstr>
      <vt:lpstr>Презентация PowerPoint</vt:lpstr>
      <vt:lpstr>До следующей встречи!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сечение и пропорции тела человека</dc:title>
  <dc:creator>Admin</dc:creator>
  <cp:lastModifiedBy>Admin</cp:lastModifiedBy>
  <cp:revision>74</cp:revision>
  <dcterms:created xsi:type="dcterms:W3CDTF">2021-04-20T15:13:07Z</dcterms:created>
  <dcterms:modified xsi:type="dcterms:W3CDTF">2023-02-25T20:49:19Z</dcterms:modified>
</cp:coreProperties>
</file>