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60" r:id="rId5"/>
    <p:sldId id="262" r:id="rId6"/>
    <p:sldId id="267" r:id="rId7"/>
    <p:sldId id="268" r:id="rId8"/>
    <p:sldId id="266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0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0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7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4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353C-19B5-4130-A587-8B0C08255E2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ети читают 27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00" y="2339370"/>
            <a:ext cx="7620279" cy="44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АДАПТАЦИЯ РЕБЁНКА В НОВОМ КОЛЛЕКТИВЕ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427" y="1951914"/>
            <a:ext cx="9144000" cy="1655762"/>
          </a:xfrm>
        </p:spPr>
        <p:txBody>
          <a:bodyPr/>
          <a:lstStyle/>
          <a:p>
            <a:r>
              <a:rPr lang="ru-RU" dirty="0" smtClean="0"/>
              <a:t>Занятие для родителей учащихся 5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5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umbs.dreamstime.com/b/%D1%81%D1%82%D1%83%D0%B4%D0%B5%D0%BD%D1%82%D1%8B-%D0%B8%D0%B7%D1%83%D1%87%D0%B0%D1%8E%D1%89%D0%B8%D0%B5-%D0%B8-%D1%87%D0%B8%D1%82%D0%B0%D1%8E%D1%89%D0%B8%D0%B5-%D0%BB%D0%B5%D1%82-%D1%83%D1%87%D0%B0%D1%82%D1%81%D1%8F-%D1%87%D0%B8%D1%82%D0%B0%D1%8E%D1%82-159098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86" y="4164080"/>
            <a:ext cx="4691964" cy="22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Возрастные особенности младшего подростка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4" y="1292772"/>
            <a:ext cx="11227676" cy="48841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Потребность </a:t>
            </a:r>
            <a:r>
              <a:rPr lang="ru-RU" dirty="0"/>
              <a:t>в достойном положении в коллективе </a:t>
            </a:r>
            <a:r>
              <a:rPr lang="ru-RU" dirty="0" smtClean="0"/>
              <a:t>сверстников, в семье.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Повышенная утомляемость.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обзавестись верным </a:t>
            </a:r>
            <a:r>
              <a:rPr lang="ru-RU" dirty="0" smtClean="0"/>
              <a:t>другом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избежать </a:t>
            </a:r>
            <a:r>
              <a:rPr lang="ru-RU" dirty="0" smtClean="0"/>
              <a:t>изоляции </a:t>
            </a:r>
            <a:r>
              <a:rPr lang="ru-RU" dirty="0"/>
              <a:t>как в классе, так и в малом </a:t>
            </a:r>
            <a:r>
              <a:rPr lang="ru-RU" dirty="0" smtClean="0"/>
              <a:t>коллективе.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Повышенный </a:t>
            </a:r>
            <a:r>
              <a:rPr lang="ru-RU" dirty="0"/>
              <a:t>интерес к вопросу о "соотношении сил” в </a:t>
            </a:r>
            <a:r>
              <a:rPr lang="ru-RU" dirty="0" smtClean="0"/>
              <a:t>классе.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отмежеваться от всего </a:t>
            </a:r>
            <a:r>
              <a:rPr lang="ru-RU" dirty="0" smtClean="0"/>
              <a:t>подчёркнуто детского.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Отсутствие </a:t>
            </a:r>
            <a:r>
              <a:rPr lang="ru-RU" dirty="0"/>
              <a:t>авторитета </a:t>
            </a:r>
            <a:r>
              <a:rPr lang="ru-RU" dirty="0" smtClean="0"/>
              <a:t>возраста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твращение </a:t>
            </a:r>
            <a:r>
              <a:rPr lang="ru-RU" dirty="0"/>
              <a:t>к необоснованным </a:t>
            </a:r>
            <a:r>
              <a:rPr lang="ru-RU" dirty="0" smtClean="0"/>
              <a:t>запретам.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Ярко </a:t>
            </a:r>
            <a:r>
              <a:rPr lang="ru-RU" dirty="0"/>
              <a:t>выраженная </a:t>
            </a:r>
            <a:r>
              <a:rPr lang="ru-RU" dirty="0" smtClean="0"/>
              <a:t>эмоциональность.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umbs.dreamstime.com/b/%D0%B5%D1%82-%D0%BD%D0%B0-%D0%B7%D0%B5%D0%BC-%D0%B5-%D1%88%D0%BA%D0%BE-%D1%8B-78804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6" y="2912169"/>
            <a:ext cx="6355071" cy="31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40" y="2340627"/>
            <a:ext cx="6420798" cy="18536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АДАПТАЦИЯ</a:t>
            </a:r>
            <a:r>
              <a:rPr lang="ru-RU" dirty="0"/>
              <a:t> [лат. </a:t>
            </a:r>
            <a:r>
              <a:rPr lang="en-US" dirty="0"/>
              <a:t>adaptatio - </a:t>
            </a:r>
            <a:r>
              <a:rPr lang="ru-RU" dirty="0"/>
              <a:t>прилаживание, приноровление] - </a:t>
            </a:r>
            <a:r>
              <a:rPr lang="ru-RU" dirty="0" smtClean="0"/>
              <a:t> </a:t>
            </a:r>
            <a:r>
              <a:rPr lang="ru-RU" dirty="0"/>
              <a:t>приспособление организма к условиям </a:t>
            </a:r>
            <a:r>
              <a:rPr lang="ru-RU" dirty="0" smtClean="0"/>
              <a:t>среды,процесс </a:t>
            </a:r>
            <a:r>
              <a:rPr lang="ru-RU" dirty="0"/>
              <a:t>«притирки» в </a:t>
            </a:r>
            <a:r>
              <a:rPr lang="ru-RU" dirty="0" smtClean="0"/>
              <a:t>обществе,привыкание.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972" y="604165"/>
            <a:ext cx="1003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/>
              </a:rPr>
              <a:t>Трудности адаптации пятиклассников в школе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641" y="1250496"/>
            <a:ext cx="5396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</a:rPr>
              <a:t>Переход ученика из начальной школы в среднюю школу совпадает со своеобразным концом детства - стабильным периодом развития в жизни ребёнка. В пятом классе ребёнка ждет новая система обучения: классный руководитель и учителя-предметники, преподающие новые дисциплины в разных кабинетах. </a:t>
            </a:r>
            <a:endParaRPr lang="ru-RU" sz="2800" i="1" dirty="0"/>
          </a:p>
        </p:txBody>
      </p:sp>
      <p:pic>
        <p:nvPicPr>
          <p:cNvPr id="5122" name="Picture 2" descr="https://muffinbook.by/media/illustration/7037CDC85C8A77398300C461FF41C29219F83ADE339983FCB5202E201F34CB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27" y="1941599"/>
            <a:ext cx="3126061" cy="45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102" y="359846"/>
            <a:ext cx="528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Признаки,свидетельствующие о трудностях с адаптацией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3102" y="1492629"/>
            <a:ext cx="6220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С</a:t>
            </a:r>
            <a:r>
              <a:rPr lang="ru-RU" sz="2800" i="1" dirty="0" smtClean="0">
                <a:effectLst/>
              </a:rPr>
              <a:t>нижается работоспособность, </a:t>
            </a:r>
            <a:r>
              <a:rPr lang="ru-RU" sz="2800" i="1" dirty="0" smtClean="0"/>
              <a:t>дети</a:t>
            </a:r>
            <a:r>
              <a:rPr lang="ru-RU" sz="2800" i="1" dirty="0" smtClean="0">
                <a:effectLst/>
              </a:rPr>
              <a:t> становятся забывчивыми, неорганизованными, иногда  ухудшаются сон и аппетит</a:t>
            </a:r>
            <a:r>
              <a:rPr lang="ru-RU" sz="2800" i="1" dirty="0"/>
              <a:t>. Нежелание делиться впечатлениями о </a:t>
            </a:r>
            <a:r>
              <a:rPr lang="ru-RU" sz="2800" i="1" dirty="0" smtClean="0"/>
              <a:t>проведенном </a:t>
            </a:r>
            <a:r>
              <a:rPr lang="ru-RU" sz="2800" i="1" dirty="0"/>
              <a:t>дне. </a:t>
            </a:r>
            <a:br>
              <a:rPr lang="ru-RU" sz="2800" i="1" dirty="0"/>
            </a:br>
            <a:r>
              <a:rPr lang="ru-RU" sz="2800" i="1" dirty="0"/>
              <a:t>Стремление при разговоре отвлечь родителей от школьных событий, переключить внимание на другие темы.</a:t>
            </a:r>
          </a:p>
          <a:p>
            <a:r>
              <a:rPr lang="ru-RU" sz="2800" i="1" dirty="0" smtClean="0"/>
              <a:t>Усталый</a:t>
            </a:r>
            <a:r>
              <a:rPr lang="ru-RU" sz="2800" i="1" dirty="0"/>
              <a:t>, </a:t>
            </a:r>
            <a:r>
              <a:rPr lang="ru-RU" sz="2800" i="1" dirty="0" smtClean="0"/>
              <a:t>утомлённый </a:t>
            </a:r>
            <a:r>
              <a:rPr lang="ru-RU" sz="2800" i="1" dirty="0"/>
              <a:t>вид ребенка. </a:t>
            </a:r>
          </a:p>
        </p:txBody>
      </p:sp>
      <p:sp>
        <p:nvSpPr>
          <p:cNvPr id="5" name="AutoShape 2" descr="https://image.shutterstock.com/shutterstock/photos/1482503597/display_1500/stock-vector-completely-exhausted-overworked-sad-and-frustrated-worker-fell-asleep-at-workplace-desk-with-14825035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13953"/>
            <a:ext cx="4586225" cy="27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218" y="256435"/>
            <a:ext cx="544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/>
              </a:rPr>
              <a:t>Чем можно помочь ?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70" y="1025876"/>
            <a:ext cx="60015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Первое условие школьного успеха пятиклассника — безусловное принятие ребёнка, несмотря на те неудачи, с которыми он уже столкнулся или может столкнуться.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Создавайте условия для развития самостоятельности в поведении ребёнка. </a:t>
            </a:r>
          </a:p>
          <a:p>
            <a:r>
              <a:rPr lang="ru-RU" sz="2800" dirty="0" smtClean="0">
                <a:effectLst/>
              </a:rPr>
              <a:t>У пятиклассника непременно должны быть домашние обязанности, за выполнение которых он несёт ответственность. </a:t>
            </a:r>
            <a:endParaRPr lang="ru-RU" sz="2800" dirty="0"/>
          </a:p>
        </p:txBody>
      </p:sp>
      <p:pic>
        <p:nvPicPr>
          <p:cNvPr id="8194" name="Picture 2" descr="https://avatars.mds.yandex.net/i?id=e1cf0a0cf000f2a4bf148998c5b32bcd_l-424899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63" y="1522353"/>
            <a:ext cx="4318002" cy="42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3" y="935642"/>
            <a:ext cx="9350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</a:rPr>
              <a:t>Несмотря на кажущуюся взрослость,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жизни. </a:t>
            </a:r>
            <a:endParaRPr lang="ru-RU" sz="2800" i="1" dirty="0"/>
          </a:p>
        </p:txBody>
      </p:sp>
      <p:pic>
        <p:nvPicPr>
          <p:cNvPr id="9218" name="Picture 2" descr="https://i3.wp.com/vip-divan.su/800/600/https/ds04.infourok.ru/uploads/ex/027f/0005f5ee-8e7888a2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42" y="3394842"/>
            <a:ext cx="394335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45173" cy="62478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effectLst/>
              </a:rPr>
              <a:t>      Признаки успешной адаптации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2800" dirty="0"/>
              <a:t>У</a:t>
            </a:r>
            <a:r>
              <a:rPr lang="ru-RU" sz="2800" dirty="0" smtClean="0">
                <a:effectLst/>
              </a:rPr>
              <a:t>довлетворённость ребёнка процессом обучения. </a:t>
            </a:r>
          </a:p>
          <a:p>
            <a:pPr algn="just"/>
            <a:r>
              <a:rPr lang="ru-RU" sz="2800" dirty="0"/>
              <a:t>Р</a:t>
            </a:r>
            <a:r>
              <a:rPr lang="ru-RU" sz="2800" dirty="0" smtClean="0">
                <a:effectLst/>
              </a:rPr>
              <a:t>ебёнок легко справляется с программой. </a:t>
            </a:r>
          </a:p>
          <a:p>
            <a:pPr algn="just"/>
            <a:r>
              <a:rPr lang="ru-RU" sz="2800" dirty="0" smtClean="0"/>
              <a:t>С</a:t>
            </a:r>
            <a:r>
              <a:rPr lang="ru-RU" sz="2800" dirty="0" smtClean="0">
                <a:effectLst/>
              </a:rPr>
              <a:t>амостоятельность ребёнка при выполнении им учебных заданий, готовность прибегнуть к помощи взрослого лишь </a:t>
            </a:r>
            <a:r>
              <a:rPr lang="ru-RU" sz="2800" dirty="0" smtClean="0"/>
              <a:t>после</a:t>
            </a:r>
            <a:r>
              <a:rPr lang="ru-RU" sz="2800" dirty="0" smtClean="0">
                <a:effectLst/>
              </a:rPr>
              <a:t> попыток выполнить задание самому. </a:t>
            </a:r>
          </a:p>
          <a:p>
            <a:pPr algn="just"/>
            <a:r>
              <a:rPr lang="ru-RU" sz="2800" dirty="0" smtClean="0">
                <a:effectLst/>
              </a:rPr>
              <a:t>Удовлетворённость</a:t>
            </a:r>
          </a:p>
          <a:p>
            <a:r>
              <a:rPr lang="ru-RU" sz="2800" dirty="0" smtClean="0">
                <a:effectLst/>
              </a:rPr>
              <a:t>межличностными </a:t>
            </a:r>
            <a:r>
              <a:rPr lang="ru-RU" sz="2800" dirty="0" smtClean="0">
                <a:effectLst/>
              </a:rPr>
              <a:t>отношениями  с одноклассниками и учителем.</a:t>
            </a:r>
          </a:p>
          <a:p>
            <a:pPr algn="just"/>
            <a:endParaRPr lang="ru-RU" sz="2800" dirty="0" smtClean="0">
              <a:effectLst/>
            </a:endParaRPr>
          </a:p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pic>
        <p:nvPicPr>
          <p:cNvPr id="7170" name="Picture 2" descr="https://catherineasquithgallery.com/uploads/posts/2021-03/1614599943_17-p-shkola-na-belom-fone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73" y="3831257"/>
            <a:ext cx="4708562" cy="2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0"/>
            <a:ext cx="7802881" cy="6907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481410">
            <a:off x="-821048" y="303964"/>
            <a:ext cx="697395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Желаю успехов!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448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236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АДАПТАЦИЯ РЕБЁНКА В НОВОМ КОЛЛЕКТИВЕ </vt:lpstr>
      <vt:lpstr>Возрастные особенности младшего подростка </vt:lpstr>
      <vt:lpstr>АДАПТАЦИЯ [лат. adaptatio - прилаживание, приноровление] -  приспособление организма к условиям среды,процесс «притирки» в обществе,привыкание.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макарычева</dc:creator>
  <cp:lastModifiedBy>Пользователь</cp:lastModifiedBy>
  <cp:revision>21</cp:revision>
  <dcterms:created xsi:type="dcterms:W3CDTF">2014-09-23T02:52:53Z</dcterms:created>
  <dcterms:modified xsi:type="dcterms:W3CDTF">2022-11-27T08:09:34Z</dcterms:modified>
</cp:coreProperties>
</file>