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1" r:id="rId5"/>
    <p:sldId id="262" r:id="rId6"/>
    <p:sldId id="26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4E12DD-D5AF-4343-B63B-CE52EB9A285A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emya_8_0508441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98"/>
          <a:stretch/>
        </p:blipFill>
        <p:spPr bwMode="auto">
          <a:xfrm>
            <a:off x="827584" y="24063"/>
            <a:ext cx="7515225" cy="4090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287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01" b="11193"/>
          <a:stretch/>
        </p:blipFill>
        <p:spPr bwMode="auto">
          <a:xfrm>
            <a:off x="179511" y="4221088"/>
            <a:ext cx="347466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\Desktop\img5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00" t="36684" r="7526" b="8368"/>
          <a:stretch/>
        </p:blipFill>
        <p:spPr bwMode="auto">
          <a:xfrm>
            <a:off x="4552328" y="4204883"/>
            <a:ext cx="4235116" cy="251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58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758" y="260648"/>
            <a:ext cx="8928992" cy="424847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РОДИТЕЛЬСИЙ УНИВЕРСИТЕТ</a:t>
            </a:r>
            <a:r>
              <a:rPr lang="ru-RU" sz="4400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 </a:t>
            </a:r>
            <a:br>
              <a:rPr lang="ru-RU" sz="4400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</a:br>
            <a:r>
              <a:rPr lang="ru-RU" sz="4400" dirty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/>
            </a:r>
            <a:br>
              <a:rPr lang="ru-RU" sz="4400" dirty="0">
                <a:solidFill>
                  <a:srgbClr val="0070C0"/>
                </a:solidFill>
                <a:effectLst/>
                <a:latin typeface="Times New Roman"/>
                <a:ea typeface="Calibri"/>
              </a:rPr>
            </a:br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«Семья </a:t>
            </a:r>
            <a:r>
              <a:rPr lang="ru-RU" sz="4400" dirty="0">
                <a:solidFill>
                  <a:schemeClr val="accent4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как персональная микросреда жизни и развития ребенка. Нравственные и культурные ценности семьи</a:t>
            </a:r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»</a:t>
            </a:r>
            <a:endParaRPr lang="ru-RU" sz="44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Admin\Desktop\semya_8_0508441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98"/>
          <a:stretch/>
        </p:blipFill>
        <p:spPr bwMode="auto">
          <a:xfrm>
            <a:off x="2843808" y="4653136"/>
            <a:ext cx="3842817" cy="209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0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7504" y="476672"/>
            <a:ext cx="9145016" cy="5976664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FF9900"/>
                </a:solidFill>
              </a:rPr>
              <a:t>1.Авторитарный</a:t>
            </a:r>
          </a:p>
          <a:p>
            <a:r>
              <a:rPr lang="ru-RU" sz="1600" dirty="0" smtClean="0">
                <a:solidFill>
                  <a:srgbClr val="000000"/>
                </a:solidFill>
              </a:rPr>
              <a:t>Подростки начинают бунтовать</a:t>
            </a:r>
            <a:r>
              <a:rPr lang="ru-RU" sz="1600" dirty="0">
                <a:solidFill>
                  <a:srgbClr val="000000"/>
                </a:solidFill>
              </a:rPr>
              <a:t>, сопротивляться, становясь более агрессивными, могут сбегать из дома. </a:t>
            </a:r>
            <a:r>
              <a:rPr lang="ru-RU" sz="1600" dirty="0" smtClean="0">
                <a:solidFill>
                  <a:srgbClr val="000000"/>
                </a:solidFill>
              </a:rPr>
              <a:t>У робких не развивается инициативность, самостоятельность, снижается самооценка.</a:t>
            </a:r>
          </a:p>
          <a:p>
            <a:r>
              <a:rPr lang="ru-RU" sz="3000" b="1" dirty="0">
                <a:solidFill>
                  <a:srgbClr val="FF9900"/>
                </a:solidFill>
              </a:rPr>
              <a:t>2</a:t>
            </a:r>
            <a:r>
              <a:rPr lang="ru-RU" sz="3000" b="1" dirty="0" smtClean="0">
                <a:solidFill>
                  <a:srgbClr val="FF9900"/>
                </a:solidFill>
              </a:rPr>
              <a:t>.Либерально- попустительский</a:t>
            </a:r>
          </a:p>
          <a:p>
            <a:r>
              <a:rPr lang="ru-RU" sz="1600" dirty="0" smtClean="0">
                <a:solidFill>
                  <a:srgbClr val="000000"/>
                </a:solidFill>
              </a:rPr>
              <a:t>Ребенок </a:t>
            </a:r>
            <a:r>
              <a:rPr lang="ru-RU" sz="1600" dirty="0">
                <a:solidFill>
                  <a:srgbClr val="000000"/>
                </a:solidFill>
              </a:rPr>
              <a:t>вырастает эгоистичным, конфликтным, постоянно недовольным окружающими людьми человеком</a:t>
            </a:r>
            <a:r>
              <a:rPr lang="ru-RU" sz="1600" dirty="0" smtClean="0">
                <a:solidFill>
                  <a:srgbClr val="000000"/>
                </a:solidFill>
              </a:rPr>
              <a:t>,</a:t>
            </a:r>
            <a:r>
              <a:rPr lang="ru-RU" sz="1600" dirty="0">
                <a:solidFill>
                  <a:srgbClr val="000000"/>
                </a:solidFill>
              </a:rPr>
              <a:t> более подвержен психологическим проблемам, фобиям, депрессиям. </a:t>
            </a:r>
            <a:endParaRPr lang="ru-RU" sz="1600" b="1" dirty="0">
              <a:solidFill>
                <a:srgbClr val="FF9900"/>
              </a:solidFill>
            </a:endParaRPr>
          </a:p>
          <a:p>
            <a:pPr lvl="0">
              <a:buClr>
                <a:srgbClr val="F14124">
                  <a:lumMod val="75000"/>
                </a:srgbClr>
              </a:buClr>
            </a:pPr>
            <a:r>
              <a:rPr lang="ru-RU" sz="3000" b="1" dirty="0" smtClean="0">
                <a:solidFill>
                  <a:srgbClr val="FF9900"/>
                </a:solidFill>
              </a:rPr>
              <a:t>3.Гиперопекающий</a:t>
            </a:r>
          </a:p>
          <a:p>
            <a:pPr lvl="0">
              <a:buClr>
                <a:srgbClr val="F14124">
                  <a:lumMod val="75000"/>
                </a:srgbClr>
              </a:buClr>
            </a:pPr>
            <a:r>
              <a:rPr lang="ru-RU" sz="1600" b="1" dirty="0">
                <a:latin typeface="+mj-lt"/>
                <a:ea typeface="Calibri"/>
              </a:rPr>
              <a:t>Ребенок растет беспомощным, инфантильным, неуверенным в себе, невротизированным, тревожным, плаксивым. </a:t>
            </a:r>
            <a:r>
              <a:rPr lang="ru-RU" sz="1600" dirty="0">
                <a:solidFill>
                  <a:srgbClr val="000000"/>
                </a:solidFill>
              </a:rPr>
              <a:t> </a:t>
            </a:r>
            <a:r>
              <a:rPr lang="ru-RU" sz="1600" dirty="0" smtClean="0">
                <a:solidFill>
                  <a:srgbClr val="000000"/>
                </a:solidFill>
              </a:rPr>
              <a:t>Вырастают </a:t>
            </a:r>
            <a:r>
              <a:rPr lang="ru-RU" sz="1600" dirty="0">
                <a:solidFill>
                  <a:srgbClr val="000000"/>
                </a:solidFill>
              </a:rPr>
              <a:t>"маменькиными сынками"</a:t>
            </a:r>
            <a:endParaRPr lang="ru-RU" sz="1600" b="1" dirty="0">
              <a:solidFill>
                <a:srgbClr val="FF9900"/>
              </a:solidFill>
              <a:latin typeface="+mj-lt"/>
            </a:endParaRPr>
          </a:p>
          <a:p>
            <a:pPr lvl="0">
              <a:buClr>
                <a:srgbClr val="F14124">
                  <a:lumMod val="75000"/>
                </a:srgbClr>
              </a:buClr>
            </a:pPr>
            <a:r>
              <a:rPr lang="ru-RU" sz="3000" b="1" dirty="0" smtClean="0">
                <a:solidFill>
                  <a:srgbClr val="FF9900"/>
                </a:solidFill>
              </a:rPr>
              <a:t>4.Отчуждённый</a:t>
            </a:r>
          </a:p>
          <a:p>
            <a:pPr lvl="0">
              <a:buClr>
                <a:srgbClr val="F14124">
                  <a:lumMod val="75000"/>
                </a:srgbClr>
              </a:buClr>
            </a:pPr>
            <a:r>
              <a:rPr lang="ru-RU" sz="1600" b="1" dirty="0" smtClean="0">
                <a:solidFill>
                  <a:srgbClr val="212745"/>
                </a:solidFill>
                <a:ea typeface="Calibri"/>
              </a:rPr>
              <a:t>Делает </a:t>
            </a:r>
            <a:r>
              <a:rPr lang="ru-RU" sz="1600" b="1" dirty="0">
                <a:solidFill>
                  <a:srgbClr val="212745"/>
                </a:solidFill>
                <a:ea typeface="Calibri"/>
              </a:rPr>
              <a:t>ребенка одиноким и глубоко несчастным, неуверенным в себе. У него пропадает желание общаться, может сформироваться агрессивность к людям. Подростки часто имеют проблемы с законом</a:t>
            </a:r>
            <a:r>
              <a:rPr lang="ru-RU" sz="1600" b="1" dirty="0" smtClean="0">
                <a:solidFill>
                  <a:srgbClr val="212745"/>
                </a:solidFill>
                <a:ea typeface="Calibri"/>
              </a:rPr>
              <a:t>. </a:t>
            </a:r>
          </a:p>
          <a:p>
            <a:pPr lvl="0">
              <a:buClr>
                <a:srgbClr val="F14124">
                  <a:lumMod val="75000"/>
                </a:srgbClr>
              </a:buClr>
            </a:pPr>
            <a:r>
              <a:rPr lang="ru-RU" sz="3000" b="1" dirty="0" smtClean="0">
                <a:solidFill>
                  <a:srgbClr val="FF9900"/>
                </a:solidFill>
              </a:rPr>
              <a:t>5.Хаотичный</a:t>
            </a:r>
            <a:endParaRPr lang="ru-RU" sz="3000" b="1" dirty="0">
              <a:solidFill>
                <a:srgbClr val="FF9900"/>
              </a:solidFill>
            </a:endParaRPr>
          </a:p>
          <a:p>
            <a:pPr lvl="0">
              <a:buClr>
                <a:srgbClr val="F14124">
                  <a:lumMod val="75000"/>
                </a:srgbClr>
              </a:buClr>
            </a:pPr>
            <a:r>
              <a:rPr lang="ru-RU" sz="1600" b="1" dirty="0" smtClean="0">
                <a:latin typeface="+mj-lt"/>
                <a:ea typeface="Calibri"/>
              </a:rPr>
              <a:t>формирует </a:t>
            </a:r>
            <a:r>
              <a:rPr lang="ru-RU" sz="1600" b="1" dirty="0">
                <a:latin typeface="+mj-lt"/>
                <a:ea typeface="Calibri"/>
              </a:rPr>
              <a:t>тревожную, неуверенную в себе, импульсивную, в некоторых случаях агрессивную, неуправляемую личность. </a:t>
            </a:r>
            <a:endParaRPr lang="ru-RU" sz="1600" b="1" dirty="0" smtClean="0">
              <a:solidFill>
                <a:srgbClr val="212745"/>
              </a:solidFill>
              <a:latin typeface="+mj-lt"/>
              <a:ea typeface="Calibri"/>
            </a:endParaRPr>
          </a:p>
          <a:p>
            <a:pPr lvl="0">
              <a:buClr>
                <a:srgbClr val="F14124">
                  <a:lumMod val="75000"/>
                </a:srgbClr>
              </a:buClr>
            </a:pPr>
            <a:endParaRPr lang="ru-RU" sz="3200" b="1" dirty="0">
              <a:solidFill>
                <a:srgbClr val="FF9900"/>
              </a:solidFill>
            </a:endParaRPr>
          </a:p>
          <a:p>
            <a:endParaRPr lang="ru-RU" sz="1600" b="1" dirty="0">
              <a:solidFill>
                <a:srgbClr val="FF99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7504" y="0"/>
            <a:ext cx="8784976" cy="115212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600" dirty="0" smtClean="0">
                <a:solidFill>
                  <a:schemeClr val="accent1"/>
                </a:solidFill>
              </a:rPr>
              <a:t>ТИПЫ СЕМЕЙНОГО ВОСПИТАНИЯ</a:t>
            </a:r>
            <a:endParaRPr lang="ru-RU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604448" cy="1152128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3600" dirty="0" smtClean="0">
                <a:solidFill>
                  <a:srgbClr val="FF9900"/>
                </a:solidFill>
              </a:rPr>
              <a:t>6.Демократичный стиль воспитания</a:t>
            </a:r>
            <a:r>
              <a:rPr lang="ru-RU" sz="2800" dirty="0">
                <a:solidFill>
                  <a:srgbClr val="FF9900"/>
                </a:solidFill>
              </a:rPr>
              <a:t/>
            </a:r>
            <a:br>
              <a:rPr lang="ru-RU" sz="2800" dirty="0">
                <a:solidFill>
                  <a:srgbClr val="FF9900"/>
                </a:solidFill>
              </a:rPr>
            </a:br>
            <a:endParaRPr lang="ru-RU" sz="2800" dirty="0"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340768"/>
            <a:ext cx="7848872" cy="316835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  <a:cs typeface="Times New Roman"/>
              </a:rPr>
              <a:t>Ребёнок вырастает ответственным, независимым, компетентным, уверенным в себе с адекватной самооценкой, умеющий контролировать свои желания и как правило добивается больших успехов в жизни. Дети знают, что родители всегда смогут его выслушать и помочь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</a:p>
          <a:p>
            <a:pPr indent="450215" algn="ctr">
              <a:spcAft>
                <a:spcPts val="0"/>
              </a:spcAft>
            </a:pPr>
            <a:endParaRPr lang="ru-RU" b="1" dirty="0"/>
          </a:p>
        </p:txBody>
      </p:sp>
      <p:pic>
        <p:nvPicPr>
          <p:cNvPr id="2050" name="Picture 2" descr="C:\Users\Admin\Desktop\1675147311_3-5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861048"/>
            <a:ext cx="3737992" cy="2803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03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9251" y="-23116"/>
            <a:ext cx="9144000" cy="1123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B050"/>
                </a:solidFill>
              </a:rPr>
              <a:t>Гармоничное</a:t>
            </a:r>
            <a:r>
              <a:rPr lang="ru-RU" dirty="0"/>
              <a:t> </a:t>
            </a:r>
            <a:r>
              <a:rPr lang="ru-RU" sz="2400" dirty="0"/>
              <a:t>развитие ребёнка — это </a:t>
            </a:r>
            <a:r>
              <a:rPr lang="ru-RU" sz="3000" b="1" dirty="0" smtClean="0">
                <a:solidFill>
                  <a:srgbClr val="00B050"/>
                </a:solidFill>
              </a:rPr>
              <a:t>целостное воспитание</a:t>
            </a:r>
            <a:r>
              <a:rPr lang="ru-RU" dirty="0"/>
              <a:t>, </a:t>
            </a:r>
            <a:r>
              <a:rPr lang="ru-RU" sz="2400" dirty="0"/>
              <a:t>которое включает </a:t>
            </a:r>
            <a:r>
              <a:rPr lang="ru-RU" sz="3000" b="1" dirty="0">
                <a:solidFill>
                  <a:srgbClr val="00B050"/>
                </a:solidFill>
              </a:rPr>
              <a:t>интеллектуальные, духовные и физические </a:t>
            </a:r>
            <a:r>
              <a:rPr lang="ru-RU" sz="2400" dirty="0"/>
              <a:t>составляющие. </a:t>
            </a:r>
            <a:endParaRPr lang="ru-RU" sz="2400" dirty="0" smtClean="0"/>
          </a:p>
          <a:p>
            <a:pPr algn="ctr"/>
            <a:r>
              <a:rPr lang="ru-RU" sz="3600" b="1" dirty="0">
                <a:solidFill>
                  <a:srgbClr val="FF8500"/>
                </a:solidFill>
                <a:latin typeface="Proxima Nova"/>
              </a:rPr>
              <a:t>Условия гармоничного </a:t>
            </a:r>
            <a:r>
              <a:rPr lang="ru-RU" sz="3600" b="1" dirty="0" smtClean="0">
                <a:solidFill>
                  <a:srgbClr val="FF8500"/>
                </a:solidFill>
                <a:latin typeface="Proxima Nova"/>
              </a:rPr>
              <a:t>воспитания</a:t>
            </a:r>
          </a:p>
          <a:p>
            <a:pPr marL="514350" indent="457200">
              <a:buAutoNum type="arabicPeriod"/>
            </a:pP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Жизнь </a:t>
            </a:r>
            <a:r>
              <a:rPr lang="ru-RU" sz="3200" b="1" dirty="0">
                <a:solidFill>
                  <a:srgbClr val="2145F8"/>
                </a:solidFill>
                <a:latin typeface="Proxima Nova"/>
              </a:rPr>
              <a:t>без 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сравнений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2. Баланс </a:t>
            </a:r>
            <a:r>
              <a:rPr lang="ru-RU" sz="3200" b="1" dirty="0">
                <a:solidFill>
                  <a:srgbClr val="2145F8"/>
                </a:solidFill>
                <a:latin typeface="Proxima Nova"/>
              </a:rPr>
              <a:t>работы и семейной 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жизни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3. Дисциплина 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4. </a:t>
            </a:r>
            <a:r>
              <a:rPr lang="ru-RU" sz="3200" b="1" dirty="0">
                <a:solidFill>
                  <a:srgbClr val="2145F8"/>
                </a:solidFill>
                <a:latin typeface="Proxima Nova"/>
              </a:rPr>
              <a:t>Установка 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границ 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5. Семейные традиции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6. </a:t>
            </a:r>
            <a:r>
              <a:rPr lang="ru-RU" sz="3200" b="1" dirty="0">
                <a:solidFill>
                  <a:srgbClr val="2145F8"/>
                </a:solidFill>
                <a:latin typeface="Proxima Nova"/>
              </a:rPr>
              <a:t>Качественное 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время 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7. </a:t>
            </a:r>
            <a:r>
              <a:rPr lang="ru-RU" sz="3200" b="1" dirty="0">
                <a:solidFill>
                  <a:srgbClr val="2145F8"/>
                </a:solidFill>
                <a:latin typeface="Proxima Nova"/>
              </a:rPr>
              <a:t>Совместные 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решения </a:t>
            </a:r>
          </a:p>
          <a:p>
            <a:pPr indent="457200"/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8. </a:t>
            </a:r>
            <a:r>
              <a:rPr lang="ru-RU" sz="3200" b="1" dirty="0">
                <a:solidFill>
                  <a:srgbClr val="2145F8"/>
                </a:solidFill>
                <a:latin typeface="Proxima Nova"/>
              </a:rPr>
              <a:t>Физическая 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нагрузка</a:t>
            </a:r>
          </a:p>
          <a:p>
            <a:pPr indent="457200"/>
            <a:r>
              <a:rPr lang="ru-RU" sz="3200" b="1" dirty="0">
                <a:solidFill>
                  <a:srgbClr val="2145F8"/>
                </a:solidFill>
                <a:latin typeface="Proxima Nova"/>
              </a:rPr>
              <a:t>9</a:t>
            </a:r>
            <a:r>
              <a:rPr lang="ru-RU" sz="3200" b="1" dirty="0" smtClean="0">
                <a:solidFill>
                  <a:srgbClr val="2145F8"/>
                </a:solidFill>
                <a:latin typeface="Proxima Nova"/>
              </a:rPr>
              <a:t>. Духовное развитие</a:t>
            </a:r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pPr marL="514350" indent="-514350">
              <a:buAutoNum type="arabicPeriod"/>
            </a:pPr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600" b="1" dirty="0">
              <a:solidFill>
                <a:srgbClr val="1F1F1F"/>
              </a:solidFill>
              <a:latin typeface="Proxima Nova"/>
            </a:endParaRPr>
          </a:p>
          <a:p>
            <a:pPr algn="ctr"/>
            <a:endParaRPr lang="ru-RU" dirty="0"/>
          </a:p>
        </p:txBody>
      </p:sp>
      <p:pic>
        <p:nvPicPr>
          <p:cNvPr id="3075" name="Picture 3" descr="C:\Users\Admin\Desktop\5B32CDF8-8218-4073-9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38" t="29364" r="20327"/>
          <a:stretch/>
        </p:blipFill>
        <p:spPr bwMode="auto">
          <a:xfrm>
            <a:off x="6516216" y="2944786"/>
            <a:ext cx="2132541" cy="3746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8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468560" y="49590"/>
            <a:ext cx="98650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СЕМЕЙНОГО ВОСПИТАНИЯ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773" y="1126808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Calibri"/>
                <a:ea typeface="Calibri"/>
              </a:rPr>
              <a:t> </a:t>
            </a:r>
            <a:endParaRPr lang="ru-RU" sz="2000" b="1" dirty="0">
              <a:effectLst/>
              <a:latin typeface="Calibri"/>
              <a:ea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3650" y="311200"/>
            <a:ext cx="8672725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endParaRPr lang="ru-RU" sz="2000" b="1" dirty="0" smtClean="0">
              <a:solidFill>
                <a:srgbClr val="0070C0"/>
              </a:solidFill>
              <a:latin typeface="var(--bs-font-sans-serif)"/>
            </a:endParaRPr>
          </a:p>
          <a:p>
            <a:r>
              <a:rPr lang="ru-RU" sz="2000" b="1" dirty="0" smtClean="0">
                <a:solidFill>
                  <a:srgbClr val="0070C0"/>
                </a:solidFill>
                <a:latin typeface="var(--bs-font-sans-serif)"/>
              </a:rPr>
              <a:t>1. </a:t>
            </a:r>
            <a:r>
              <a:rPr lang="ru-RU" sz="2400" b="1" dirty="0" smtClean="0">
                <a:solidFill>
                  <a:srgbClr val="0070C0"/>
                </a:solidFill>
                <a:latin typeface="var(--bs-font-sans-serif)"/>
              </a:rPr>
              <a:t>Дефицит времени и внимания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var(--bs-font-sans-serif)"/>
              </a:rPr>
              <a:t>2. Отсутствие </a:t>
            </a:r>
            <a:r>
              <a:rPr lang="ru-RU" sz="2400" b="1" dirty="0">
                <a:solidFill>
                  <a:srgbClr val="0070C0"/>
                </a:solidFill>
                <a:latin typeface="var(--bs-font-sans-serif)"/>
              </a:rPr>
              <a:t>чёткой стратегии воспитания детей в </a:t>
            </a:r>
            <a:r>
              <a:rPr lang="ru-RU" sz="2400" b="1" dirty="0" smtClean="0">
                <a:solidFill>
                  <a:srgbClr val="0070C0"/>
                </a:solidFill>
                <a:latin typeface="var(--bs-font-sans-serif)"/>
              </a:rPr>
              <a:t>семье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var(--bs-font-sans-serif)"/>
              </a:rPr>
              <a:t>3. Сложные </a:t>
            </a:r>
            <a:r>
              <a:rPr lang="ru-RU" sz="2400" b="1" dirty="0">
                <a:solidFill>
                  <a:srgbClr val="0070C0"/>
                </a:solidFill>
                <a:latin typeface="var(--bs-font-sans-serif)"/>
              </a:rPr>
              <a:t>условия жизни, изменение ценностей и жизненных </a:t>
            </a:r>
            <a:r>
              <a:rPr lang="ru-RU" sz="2400" b="1" dirty="0" smtClean="0">
                <a:solidFill>
                  <a:srgbClr val="0070C0"/>
                </a:solidFill>
                <a:latin typeface="var(--bs-font-sans-serif)"/>
              </a:rPr>
              <a:t>приоритетов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var(--bs-font-sans-serif)"/>
              </a:rPr>
              <a:t>4. Родители не учитывают возрастные особенности детей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Open Sans"/>
              </a:rPr>
              <a:t>5. Непонимание </a:t>
            </a:r>
            <a:r>
              <a:rPr lang="ru-RU" sz="2400" b="1" dirty="0">
                <a:solidFill>
                  <a:srgbClr val="0070C0"/>
                </a:solidFill>
                <a:latin typeface="Open Sans"/>
              </a:rPr>
              <a:t>между старшим и младшим поколением </a:t>
            </a:r>
            <a:endParaRPr lang="ru-RU" sz="2400" b="1" dirty="0" smtClean="0">
              <a:solidFill>
                <a:srgbClr val="0070C0"/>
              </a:solidFill>
              <a:latin typeface="Open Sans"/>
            </a:endParaRPr>
          </a:p>
          <a:p>
            <a:r>
              <a:rPr lang="ru-RU" sz="2400" b="1" dirty="0" smtClean="0">
                <a:solidFill>
                  <a:srgbClr val="0070C0"/>
                </a:solidFill>
              </a:rPr>
              <a:t>6. Технологический процесс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pic>
        <p:nvPicPr>
          <p:cNvPr id="4098" name="Picture 2" descr="C:\Users\Admin\Desktop\deficit-vreme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28017"/>
            <a:ext cx="2675181" cy="186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4" descr="Разрыв в общении между взрослыми и детьми Стоково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2" t="9243" r="3684" b="9677"/>
          <a:stretch/>
        </p:blipFill>
        <p:spPr bwMode="auto">
          <a:xfrm>
            <a:off x="4644008" y="4753856"/>
            <a:ext cx="3028974" cy="1884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90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7272"/>
            <a:ext cx="8892480" cy="87896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семейном воспитании!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22470"/>
            <a:ext cx="9036496" cy="482453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Ребенок учится тому,</a:t>
            </a:r>
          </a:p>
          <a:p>
            <a:pPr algn="ctr"/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видит у себя в дому:</a:t>
            </a:r>
          </a:p>
          <a:p>
            <a:pPr algn="ctr"/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Родители пример ему.</a:t>
            </a:r>
            <a:b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084" y="2420888"/>
            <a:ext cx="390328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917</TotalTime>
  <Words>213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РОДИТЕЛЬСИЙ УНИВЕРСИТЕТ   «Семья как персональная микросреда жизни и развития ребенка. Нравственные и культурные ценности семьи»</vt:lpstr>
      <vt:lpstr>ТИПЫ СЕМЕЙНОГО ВОСПИТАНИЯ</vt:lpstr>
      <vt:lpstr>6.Демократичный стиль воспитания </vt:lpstr>
      <vt:lpstr>Презентация PowerPoint</vt:lpstr>
      <vt:lpstr>Презентация PowerPoint</vt:lpstr>
      <vt:lpstr>Успехов в семейном воспитании!</vt:lpstr>
    </vt:vector>
  </TitlesOfParts>
  <Company>UralSOFT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Золотое сечение и пропорции тела человека</dc:title>
  <dc:creator>Admin</dc:creator>
  <cp:lastModifiedBy>Admin</cp:lastModifiedBy>
  <cp:revision>56</cp:revision>
  <dcterms:created xsi:type="dcterms:W3CDTF">2021-04-20T15:13:07Z</dcterms:created>
  <dcterms:modified xsi:type="dcterms:W3CDTF">2023-02-22T20:37:24Z</dcterms:modified>
</cp:coreProperties>
</file>